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2" r:id="rId2"/>
    <p:sldId id="273" r:id="rId3"/>
    <p:sldId id="258" r:id="rId4"/>
    <p:sldId id="264" r:id="rId5"/>
    <p:sldId id="263" r:id="rId6"/>
    <p:sldId id="265" r:id="rId7"/>
    <p:sldId id="274" r:id="rId8"/>
    <p:sldId id="275" r:id="rId9"/>
    <p:sldId id="276" r:id="rId10"/>
    <p:sldId id="267" r:id="rId11"/>
    <p:sldId id="266" r:id="rId12"/>
    <p:sldId id="268" r:id="rId13"/>
    <p:sldId id="277" r:id="rId14"/>
    <p:sldId id="278" r:id="rId15"/>
    <p:sldId id="279" r:id="rId16"/>
    <p:sldId id="280" r:id="rId17"/>
    <p:sldId id="269" r:id="rId18"/>
    <p:sldId id="282" r:id="rId19"/>
    <p:sldId id="283" r:id="rId20"/>
    <p:sldId id="284" r:id="rId21"/>
    <p:sldId id="270" r:id="rId22"/>
    <p:sldId id="271" r:id="rId23"/>
    <p:sldId id="272" r:id="rId24"/>
    <p:sldId id="285" r:id="rId25"/>
    <p:sldId id="286" r:id="rId26"/>
    <p:sldId id="290" r:id="rId27"/>
    <p:sldId id="288" r:id="rId28"/>
    <p:sldId id="289" r:id="rId29"/>
    <p:sldId id="287" r:id="rId30"/>
    <p:sldId id="291" r:id="rId31"/>
    <p:sldId id="292"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85F"/>
    <a:srgbClr val="F681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5"/>
    <p:restoredTop sz="86751"/>
  </p:normalViewPr>
  <p:slideViewPr>
    <p:cSldViewPr snapToGrid="0" snapToObjects="1">
      <p:cViewPr varScale="1">
        <p:scale>
          <a:sx n="94" d="100"/>
          <a:sy n="94" d="100"/>
        </p:scale>
        <p:origin x="208"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0E638-99B0-764B-9F7B-A84FC3CFCD3D}"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1129F-02AC-324A-82ED-E2B3880AC727}" type="slidenum">
              <a:rPr lang="en-US" smtClean="0"/>
              <a:t>‹#›</a:t>
            </a:fld>
            <a:endParaRPr lang="en-US"/>
          </a:p>
        </p:txBody>
      </p:sp>
    </p:spTree>
    <p:extLst>
      <p:ext uri="{BB962C8B-B14F-4D97-AF65-F5344CB8AC3E}">
        <p14:creationId xmlns:p14="http://schemas.microsoft.com/office/powerpoint/2010/main" val="8000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Tag: How Much Do Used Construction Trailers Cost in Florida?</a:t>
            </a:r>
          </a:p>
          <a:p>
            <a:r>
              <a:rPr lang="en-US" dirty="0"/>
              <a:t>/Pricing-Guide</a:t>
            </a:r>
          </a:p>
        </p:txBody>
      </p:sp>
      <p:sp>
        <p:nvSpPr>
          <p:cNvPr id="4" name="Slide Number Placeholder 3"/>
          <p:cNvSpPr>
            <a:spLocks noGrp="1"/>
          </p:cNvSpPr>
          <p:nvPr>
            <p:ph type="sldNum" sz="quarter" idx="5"/>
          </p:nvPr>
        </p:nvSpPr>
        <p:spPr/>
        <p:txBody>
          <a:bodyPr/>
          <a:lstStyle/>
          <a:p>
            <a:fld id="{C811129F-02AC-324A-82ED-E2B3880AC727}" type="slidenum">
              <a:rPr lang="en-US" smtClean="0"/>
              <a:t>1</a:t>
            </a:fld>
            <a:endParaRPr lang="en-US"/>
          </a:p>
        </p:txBody>
      </p:sp>
    </p:spTree>
    <p:extLst>
      <p:ext uri="{BB962C8B-B14F-4D97-AF65-F5344CB8AC3E}">
        <p14:creationId xmlns:p14="http://schemas.microsoft.com/office/powerpoint/2010/main" val="16111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SENIDNG YOU NEW ICONS WITH Branded colors.</a:t>
            </a:r>
          </a:p>
        </p:txBody>
      </p:sp>
      <p:sp>
        <p:nvSpPr>
          <p:cNvPr id="4" name="Slide Number Placeholder 3"/>
          <p:cNvSpPr>
            <a:spLocks noGrp="1"/>
          </p:cNvSpPr>
          <p:nvPr>
            <p:ph type="sldNum" sz="quarter" idx="5"/>
          </p:nvPr>
        </p:nvSpPr>
        <p:spPr/>
        <p:txBody>
          <a:bodyPr/>
          <a:lstStyle/>
          <a:p>
            <a:fld id="{C811129F-02AC-324A-82ED-E2B3880AC727}" type="slidenum">
              <a:rPr lang="en-US" smtClean="0"/>
              <a:t>3</a:t>
            </a:fld>
            <a:endParaRPr lang="en-US"/>
          </a:p>
        </p:txBody>
      </p:sp>
    </p:spTree>
    <p:extLst>
      <p:ext uri="{BB962C8B-B14F-4D97-AF65-F5344CB8AC3E}">
        <p14:creationId xmlns:p14="http://schemas.microsoft.com/office/powerpoint/2010/main" val="370143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SENIDNG YOU NEW ICONS WITH Branded colors.</a:t>
            </a:r>
          </a:p>
        </p:txBody>
      </p:sp>
      <p:sp>
        <p:nvSpPr>
          <p:cNvPr id="4" name="Slide Number Placeholder 3"/>
          <p:cNvSpPr>
            <a:spLocks noGrp="1"/>
          </p:cNvSpPr>
          <p:nvPr>
            <p:ph type="sldNum" sz="quarter" idx="5"/>
          </p:nvPr>
        </p:nvSpPr>
        <p:spPr/>
        <p:txBody>
          <a:bodyPr/>
          <a:lstStyle/>
          <a:p>
            <a:fld id="{C811129F-02AC-324A-82ED-E2B3880AC727}" type="slidenum">
              <a:rPr lang="en-US" smtClean="0"/>
              <a:t>5</a:t>
            </a:fld>
            <a:endParaRPr lang="en-US"/>
          </a:p>
        </p:txBody>
      </p:sp>
    </p:spTree>
    <p:extLst>
      <p:ext uri="{BB962C8B-B14F-4D97-AF65-F5344CB8AC3E}">
        <p14:creationId xmlns:p14="http://schemas.microsoft.com/office/powerpoint/2010/main" val="251530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658A-CD4B-444D-0F95-7F1111EE2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C5F41-08E2-1F77-7B3E-95D06D647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142264-EEB0-2AC5-8B89-C062828BA45A}"/>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F6097536-F5F3-3AAE-2F1F-34D2B2411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03DBA-AB17-7975-8AAE-F1FBA48BA35D}"/>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94723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C86A-80B2-8255-5D05-740E1EC28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4148E-B783-06E0-FA48-3530694D5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2AB16-9856-6C7C-B165-7EAA2B8D49EC}"/>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4AA62CF9-D59F-1E54-3240-0EA146467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BD411-CD16-3F4F-6C59-9AA74BCB9AAA}"/>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59808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E25CC-2765-5682-0C24-CE5C3F5D3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941AF2-E39D-06E1-3968-CE4339684F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42A17-76E2-BF7A-BB9E-EACA442F3CB9}"/>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946C41CA-4A3F-83FD-D657-2D7C4FB03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1B904-B8D2-9EC3-8CAC-12E3B729EB5D}"/>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382860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9CDE-1056-547F-CC56-6851DFD48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99558-B0DA-3BDC-09F0-38B928FFE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5B990-6278-EC85-6A84-96DC6CCFCEE2}"/>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582F1E53-07EB-78EB-72A1-899E178CF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7B8DC-1AB5-13A4-D279-578DD27A3710}"/>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173190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835E-6561-BEF6-4F67-D486B1DC7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BE54A-59A4-3B39-966C-3371F0D1A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151B2-4ED6-5C6C-9FF0-17BED55D8A3C}"/>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CA6335EE-45AD-8C3E-9A15-B1287DEA2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8F426-1CE3-6D61-6C21-BC4A45B232D6}"/>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13769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B01B-2A7E-ECE3-BAD2-0E1CB417A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7B5E8-5CBE-F475-458B-A088EBBD7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67696D-6DC8-D1A1-ADA4-9903B92F6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87368-A9AE-90E8-B0BB-9F094D740E4B}"/>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6" name="Footer Placeholder 5">
            <a:extLst>
              <a:ext uri="{FF2B5EF4-FFF2-40B4-BE49-F238E27FC236}">
                <a16:creationId xmlns:a16="http://schemas.microsoft.com/office/drawing/2014/main" id="{4F952D18-422C-784B-F437-DBB17AFD4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3B098-7EBF-34C6-450B-A6EAE84116C3}"/>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231761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A5F9-6C07-CD73-FBF6-7DFDAC47A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C06690-BCDF-2AAC-DDD8-B244C03D5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795408-E0F8-E252-34A0-934CAE581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32C50B-68DB-E757-979A-3469D3B4A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8C7FA0-74F5-0B02-895B-83B91EDDF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B43AB-6B40-533F-A488-F3A186E25412}"/>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8" name="Footer Placeholder 7">
            <a:extLst>
              <a:ext uri="{FF2B5EF4-FFF2-40B4-BE49-F238E27FC236}">
                <a16:creationId xmlns:a16="http://schemas.microsoft.com/office/drawing/2014/main" id="{3C57E9CC-501F-A36D-1D66-FA1B5B104F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67836-350E-2273-3D4C-FBF716BB80C5}"/>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357273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AA85-67AF-8507-452B-DA0F3129CF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85DA2-1EDF-0045-907B-4F99777555F5}"/>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4" name="Footer Placeholder 3">
            <a:extLst>
              <a:ext uri="{FF2B5EF4-FFF2-40B4-BE49-F238E27FC236}">
                <a16:creationId xmlns:a16="http://schemas.microsoft.com/office/drawing/2014/main" id="{04E2B387-549A-FBDC-17C1-08703A69B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F2E0F-F4B5-EB57-5025-8D638C71453C}"/>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53187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CF4C5-F11D-3DA8-463D-945E4753F5C0}"/>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3" name="Footer Placeholder 2">
            <a:extLst>
              <a:ext uri="{FF2B5EF4-FFF2-40B4-BE49-F238E27FC236}">
                <a16:creationId xmlns:a16="http://schemas.microsoft.com/office/drawing/2014/main" id="{DD37CA44-6573-F906-79E0-83E95D9C7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DAC39-AB09-5A7A-D059-673CA11B595F}"/>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116274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3BB3-8EDE-1277-159A-A07DC5B05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17A317-E901-7228-1CF8-B3CC0216F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732CA-04B0-5279-D73D-295C8B236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33675-D078-EBCE-14FB-6A6B0899F682}"/>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6" name="Footer Placeholder 5">
            <a:extLst>
              <a:ext uri="{FF2B5EF4-FFF2-40B4-BE49-F238E27FC236}">
                <a16:creationId xmlns:a16="http://schemas.microsoft.com/office/drawing/2014/main" id="{565457FA-3C18-9A66-89FA-004D77007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36B0E-489A-EB87-6685-0147E5D75F32}"/>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34277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EA66-5503-36B9-4848-EB7EA5E92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D7C84-9255-19FF-08CC-8F9E88DC4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746822-F0E1-2FED-D301-C293B4660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F0C93-7FBF-5066-8A2A-D4C6105B446F}"/>
              </a:ext>
            </a:extLst>
          </p:cNvPr>
          <p:cNvSpPr>
            <a:spLocks noGrp="1"/>
          </p:cNvSpPr>
          <p:nvPr>
            <p:ph type="dt" sz="half" idx="10"/>
          </p:nvPr>
        </p:nvSpPr>
        <p:spPr/>
        <p:txBody>
          <a:bodyPr/>
          <a:lstStyle/>
          <a:p>
            <a:fld id="{54582DD6-7D8B-1147-B4F6-AB73913C1B9F}" type="datetimeFigureOut">
              <a:rPr lang="en-US" smtClean="0"/>
              <a:t>3/4/25</a:t>
            </a:fld>
            <a:endParaRPr lang="en-US"/>
          </a:p>
        </p:txBody>
      </p:sp>
      <p:sp>
        <p:nvSpPr>
          <p:cNvPr id="6" name="Footer Placeholder 5">
            <a:extLst>
              <a:ext uri="{FF2B5EF4-FFF2-40B4-BE49-F238E27FC236}">
                <a16:creationId xmlns:a16="http://schemas.microsoft.com/office/drawing/2014/main" id="{370531F7-7331-061F-FD7E-CB0E0A1A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431F7-B3C4-7013-F4CB-F1912BC5BA44}"/>
              </a:ext>
            </a:extLst>
          </p:cNvPr>
          <p:cNvSpPr>
            <a:spLocks noGrp="1"/>
          </p:cNvSpPr>
          <p:nvPr>
            <p:ph type="sldNum" sz="quarter" idx="12"/>
          </p:nvPr>
        </p:nvSpPr>
        <p:spPr/>
        <p:txBody>
          <a:bodyPr/>
          <a:lstStyle/>
          <a:p>
            <a:fld id="{BB95D07F-C3A5-5D4C-B80B-CAFB4D5D0C49}" type="slidenum">
              <a:rPr lang="en-US" smtClean="0"/>
              <a:t>‹#›</a:t>
            </a:fld>
            <a:endParaRPr lang="en-US"/>
          </a:p>
        </p:txBody>
      </p:sp>
    </p:spTree>
    <p:extLst>
      <p:ext uri="{BB962C8B-B14F-4D97-AF65-F5344CB8AC3E}">
        <p14:creationId xmlns:p14="http://schemas.microsoft.com/office/powerpoint/2010/main" val="404003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1901B-6B24-B034-E1FD-2BD618D74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461CD-A195-A54B-7145-3221D65F7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E5EB8-AADD-505D-F953-866D77D8B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2DD6-7D8B-1147-B4F6-AB73913C1B9F}" type="datetimeFigureOut">
              <a:rPr lang="en-US" smtClean="0"/>
              <a:t>3/4/25</a:t>
            </a:fld>
            <a:endParaRPr lang="en-US"/>
          </a:p>
        </p:txBody>
      </p:sp>
      <p:sp>
        <p:nvSpPr>
          <p:cNvPr id="5" name="Footer Placeholder 4">
            <a:extLst>
              <a:ext uri="{FF2B5EF4-FFF2-40B4-BE49-F238E27FC236}">
                <a16:creationId xmlns:a16="http://schemas.microsoft.com/office/drawing/2014/main" id="{1C88A61F-D9A7-A62F-8713-7FB4EF7CD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4C4E8-D132-BE70-3961-3372BDB82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5D07F-C3A5-5D4C-B80B-CAFB4D5D0C49}" type="slidenum">
              <a:rPr lang="en-US" smtClean="0"/>
              <a:t>‹#›</a:t>
            </a:fld>
            <a:endParaRPr lang="en-US"/>
          </a:p>
        </p:txBody>
      </p:sp>
    </p:spTree>
    <p:extLst>
      <p:ext uri="{BB962C8B-B14F-4D97-AF65-F5344CB8AC3E}">
        <p14:creationId xmlns:p14="http://schemas.microsoft.com/office/powerpoint/2010/main" val="210247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2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F0AEBE-0033-1DEE-7F6F-0BA3750C0680}"/>
              </a:ext>
            </a:extLst>
          </p:cNvPr>
          <p:cNvSpPr txBox="1"/>
          <p:nvPr/>
        </p:nvSpPr>
        <p:spPr>
          <a:xfrm>
            <a:off x="6806718" y="99358"/>
            <a:ext cx="8320392" cy="307777"/>
          </a:xfrm>
          <a:prstGeom prst="rect">
            <a:avLst/>
          </a:prstGeom>
          <a:noFill/>
        </p:spPr>
        <p:txBody>
          <a:bodyPr wrap="square" rtlCol="0">
            <a:spAutoFit/>
          </a:bodyPr>
          <a:lstStyle/>
          <a:p>
            <a:r>
              <a:rPr lang="en-US" sz="1400" dirty="0"/>
              <a:t>Home |  Rent |   Buy  |  Pricing  |   Blog    |   About  | Quotes  </a:t>
            </a:r>
          </a:p>
        </p:txBody>
      </p:sp>
      <p:sp>
        <p:nvSpPr>
          <p:cNvPr id="4" name="TextBox 3">
            <a:extLst>
              <a:ext uri="{FF2B5EF4-FFF2-40B4-BE49-F238E27FC236}">
                <a16:creationId xmlns:a16="http://schemas.microsoft.com/office/drawing/2014/main" id="{B1108B15-9B0B-D8D9-02F8-444A2C7E415E}"/>
              </a:ext>
            </a:extLst>
          </p:cNvPr>
          <p:cNvSpPr txBox="1"/>
          <p:nvPr/>
        </p:nvSpPr>
        <p:spPr>
          <a:xfrm>
            <a:off x="0" y="858253"/>
            <a:ext cx="12192000" cy="646331"/>
          </a:xfrm>
          <a:prstGeom prst="rect">
            <a:avLst/>
          </a:prstGeom>
          <a:noFill/>
        </p:spPr>
        <p:txBody>
          <a:bodyPr wrap="square">
            <a:spAutoFit/>
          </a:bodyPr>
          <a:lstStyle/>
          <a:p>
            <a:pPr algn="ctr"/>
            <a:r>
              <a:rPr lang="en-US" sz="3600" b="1" dirty="0">
                <a:solidFill>
                  <a:srgbClr val="16285F"/>
                </a:solidFill>
                <a:latin typeface="Times New Roman" panose="02020603050405020304" pitchFamily="18" charset="0"/>
                <a:ea typeface="Times New Roman" panose="02020603050405020304" pitchFamily="18" charset="0"/>
              </a:rPr>
              <a:t>How Much Do Used Construction Trailers Cost in Florida?</a:t>
            </a:r>
          </a:p>
        </p:txBody>
      </p:sp>
      <p:pic>
        <p:nvPicPr>
          <p:cNvPr id="7" name="Picture 6">
            <a:extLst>
              <a:ext uri="{FF2B5EF4-FFF2-40B4-BE49-F238E27FC236}">
                <a16:creationId xmlns:a16="http://schemas.microsoft.com/office/drawing/2014/main" id="{3BDBF496-8D87-A05A-E939-DB9F8DC6E1D8}"/>
              </a:ext>
            </a:extLst>
          </p:cNvPr>
          <p:cNvPicPr>
            <a:picLocks noChangeAspect="1"/>
          </p:cNvPicPr>
          <p:nvPr/>
        </p:nvPicPr>
        <p:blipFill>
          <a:blip r:embed="rId3"/>
          <a:stretch>
            <a:fillRect/>
          </a:stretch>
        </p:blipFill>
        <p:spPr>
          <a:xfrm>
            <a:off x="2095996" y="1751299"/>
            <a:ext cx="7603067" cy="4640107"/>
          </a:xfrm>
          <a:prstGeom prst="rect">
            <a:avLst/>
          </a:prstGeom>
        </p:spPr>
      </p:pic>
      <p:pic>
        <p:nvPicPr>
          <p:cNvPr id="11" name="Picture 10">
            <a:extLst>
              <a:ext uri="{FF2B5EF4-FFF2-40B4-BE49-F238E27FC236}">
                <a16:creationId xmlns:a16="http://schemas.microsoft.com/office/drawing/2014/main" id="{113978DB-899E-04A8-6629-3AF5C86A5AEF}"/>
              </a:ext>
            </a:extLst>
          </p:cNvPr>
          <p:cNvPicPr>
            <a:picLocks noChangeAspect="1"/>
          </p:cNvPicPr>
          <p:nvPr/>
        </p:nvPicPr>
        <p:blipFill>
          <a:blip r:embed="rId4"/>
          <a:stretch>
            <a:fillRect/>
          </a:stretch>
        </p:blipFill>
        <p:spPr>
          <a:xfrm>
            <a:off x="0" y="20248"/>
            <a:ext cx="2588654" cy="940934"/>
          </a:xfrm>
          <a:prstGeom prst="rect">
            <a:avLst/>
          </a:prstGeom>
        </p:spPr>
      </p:pic>
      <p:sp>
        <p:nvSpPr>
          <p:cNvPr id="17" name="TextBox 16">
            <a:extLst>
              <a:ext uri="{FF2B5EF4-FFF2-40B4-BE49-F238E27FC236}">
                <a16:creationId xmlns:a16="http://schemas.microsoft.com/office/drawing/2014/main" id="{22055C26-D0C9-6832-4C1F-A6C6B94C2AE4}"/>
              </a:ext>
            </a:extLst>
          </p:cNvPr>
          <p:cNvSpPr txBox="1"/>
          <p:nvPr/>
        </p:nvSpPr>
        <p:spPr>
          <a:xfrm>
            <a:off x="394195" y="1616072"/>
            <a:ext cx="11006667" cy="461665"/>
          </a:xfrm>
          <a:prstGeom prst="rect">
            <a:avLst/>
          </a:prstGeom>
          <a:noFill/>
        </p:spPr>
        <p:txBody>
          <a:bodyPr wrap="square">
            <a:spAutoFit/>
          </a:bodyPr>
          <a:lstStyle/>
          <a:p>
            <a:pPr algn="ctr"/>
            <a:r>
              <a:rPr lang="en-US" sz="2400" b="1" dirty="0">
                <a:solidFill>
                  <a:srgbClr val="F68120"/>
                </a:solidFill>
                <a:latin typeface="Times New Roman" panose="02020603050405020304" pitchFamily="18" charset="0"/>
                <a:ea typeface="Times New Roman" panose="02020603050405020304" pitchFamily="18" charset="0"/>
              </a:rPr>
              <a:t>Your Complete Pricing Guide for Buying or Renting Mobile Office Trailers</a:t>
            </a:r>
          </a:p>
        </p:txBody>
      </p:sp>
      <p:sp>
        <p:nvSpPr>
          <p:cNvPr id="18" name="Rounded Rectangle 17">
            <a:extLst>
              <a:ext uri="{FF2B5EF4-FFF2-40B4-BE49-F238E27FC236}">
                <a16:creationId xmlns:a16="http://schemas.microsoft.com/office/drawing/2014/main" id="{1A711C41-919C-4F12-3EDF-66C0DB41AF59}"/>
              </a:ext>
            </a:extLst>
          </p:cNvPr>
          <p:cNvSpPr/>
          <p:nvPr/>
        </p:nvSpPr>
        <p:spPr>
          <a:xfrm>
            <a:off x="2588654" y="5769735"/>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SHOW ME MY OPTIONS</a:t>
            </a:r>
          </a:p>
        </p:txBody>
      </p:sp>
      <p:pic>
        <p:nvPicPr>
          <p:cNvPr id="20" name="Picture 19">
            <a:extLst>
              <a:ext uri="{FF2B5EF4-FFF2-40B4-BE49-F238E27FC236}">
                <a16:creationId xmlns:a16="http://schemas.microsoft.com/office/drawing/2014/main" id="{EDF0516B-E469-E55D-17E4-595135CD9272}"/>
              </a:ext>
            </a:extLst>
          </p:cNvPr>
          <p:cNvPicPr>
            <a:picLocks noChangeAspect="1"/>
          </p:cNvPicPr>
          <p:nvPr/>
        </p:nvPicPr>
        <p:blipFill>
          <a:blip r:embed="rId5"/>
          <a:stretch>
            <a:fillRect/>
          </a:stretch>
        </p:blipFill>
        <p:spPr>
          <a:xfrm>
            <a:off x="5757328" y="4193363"/>
            <a:ext cx="1215141" cy="367435"/>
          </a:xfrm>
          <a:prstGeom prst="rect">
            <a:avLst/>
          </a:prstGeom>
        </p:spPr>
      </p:pic>
    </p:spTree>
    <p:extLst>
      <p:ext uri="{BB962C8B-B14F-4D97-AF65-F5344CB8AC3E}">
        <p14:creationId xmlns:p14="http://schemas.microsoft.com/office/powerpoint/2010/main" val="231441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E5713C-DF4A-A64B-16AF-E386C92A24C0}"/>
              </a:ext>
            </a:extLst>
          </p:cNvPr>
          <p:cNvSpPr/>
          <p:nvPr/>
        </p:nvSpPr>
        <p:spPr>
          <a:xfrm>
            <a:off x="0" y="0"/>
            <a:ext cx="12192000" cy="4417454"/>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Shop From Over 40,000 Mobile Offices Trailers</a:t>
            </a:r>
          </a:p>
          <a:p>
            <a:pPr algn="ctr"/>
            <a:endParaRPr lang="en-US" dirty="0"/>
          </a:p>
          <a:p>
            <a:pPr algn="ctr"/>
            <a:r>
              <a:rPr lang="en-US" sz="4000" dirty="0"/>
              <a:t>Temporary Office Space For Any Budget</a:t>
            </a:r>
          </a:p>
          <a:p>
            <a:pPr algn="ctr"/>
            <a:endParaRPr lang="en-US" sz="4000" dirty="0"/>
          </a:p>
          <a:p>
            <a:pPr algn="ctr"/>
            <a:r>
              <a:rPr lang="en-US" sz="2000" dirty="0"/>
              <a:t>PRE-OWNED CONSTRUCTION TRAILERS| PORTABLE OFFICE CONTAINERS| MOBILE JOBISTE OFFICES</a:t>
            </a:r>
          </a:p>
          <a:p>
            <a:pPr algn="ctr"/>
            <a:endParaRPr lang="en-US" sz="4000" dirty="0"/>
          </a:p>
        </p:txBody>
      </p:sp>
      <p:sp>
        <p:nvSpPr>
          <p:cNvPr id="5" name="Rounded Rectangle 4">
            <a:extLst>
              <a:ext uri="{FF2B5EF4-FFF2-40B4-BE49-F238E27FC236}">
                <a16:creationId xmlns:a16="http://schemas.microsoft.com/office/drawing/2014/main" id="{E350E49D-4BD1-CFA3-7932-FE14323A34A0}"/>
              </a:ext>
            </a:extLst>
          </p:cNvPr>
          <p:cNvSpPr/>
          <p:nvPr/>
        </p:nvSpPr>
        <p:spPr>
          <a:xfrm>
            <a:off x="2562897" y="3116687"/>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I’M READY FOR QUOTES</a:t>
            </a:r>
          </a:p>
        </p:txBody>
      </p:sp>
    </p:spTree>
    <p:extLst>
      <p:ext uri="{BB962C8B-B14F-4D97-AF65-F5344CB8AC3E}">
        <p14:creationId xmlns:p14="http://schemas.microsoft.com/office/powerpoint/2010/main" val="298292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4E5653-5166-1C3F-8C47-D39D0F5F096F}"/>
              </a:ext>
            </a:extLst>
          </p:cNvPr>
          <p:cNvSpPr txBox="1"/>
          <p:nvPr/>
        </p:nvSpPr>
        <p:spPr>
          <a:xfrm>
            <a:off x="590309" y="320816"/>
            <a:ext cx="10957367" cy="1631216"/>
          </a:xfrm>
          <a:prstGeom prst="rect">
            <a:avLst/>
          </a:prstGeom>
          <a:noFill/>
        </p:spPr>
        <p:txBody>
          <a:bodyPr wrap="square">
            <a:spAutoFit/>
          </a:bodyPr>
          <a:lstStyle/>
          <a:p>
            <a:r>
              <a:rPr lang="en-US" sz="2800" b="1" dirty="0"/>
              <a:t>Quick &amp; Hassle-Free Delivery Anywhere in Florida</a:t>
            </a:r>
          </a:p>
          <a:p>
            <a:endParaRPr lang="en-US" b="1" dirty="0"/>
          </a:p>
          <a:p>
            <a:r>
              <a:rPr lang="en-US" dirty="0"/>
              <a:t>We make securing a job site trailer easy with fast, hassle-free delivery across Florida. Whether you're in </a:t>
            </a:r>
            <a:r>
              <a:rPr lang="en-US" b="1" dirty="0"/>
              <a:t>Miami, Tampa, St. Petersburg, Orlando, Fort Myers, Gainesville,</a:t>
            </a:r>
            <a:r>
              <a:rPr lang="en-US" dirty="0"/>
              <a:t> or anywhere in between, we ensure on-time delivery so you can stay focused on your project.</a:t>
            </a:r>
          </a:p>
        </p:txBody>
      </p:sp>
      <p:pic>
        <p:nvPicPr>
          <p:cNvPr id="6" name="Picture 5">
            <a:extLst>
              <a:ext uri="{FF2B5EF4-FFF2-40B4-BE49-F238E27FC236}">
                <a16:creationId xmlns:a16="http://schemas.microsoft.com/office/drawing/2014/main" id="{9FC080F5-8F98-0881-A86F-57C617C37D15}"/>
              </a:ext>
            </a:extLst>
          </p:cNvPr>
          <p:cNvPicPr>
            <a:picLocks noChangeAspect="1"/>
          </p:cNvPicPr>
          <p:nvPr/>
        </p:nvPicPr>
        <p:blipFill>
          <a:blip r:embed="rId2"/>
          <a:stretch>
            <a:fillRect/>
          </a:stretch>
        </p:blipFill>
        <p:spPr>
          <a:xfrm>
            <a:off x="208757" y="2432612"/>
            <a:ext cx="5887243" cy="3296856"/>
          </a:xfrm>
          <a:prstGeom prst="rect">
            <a:avLst/>
          </a:prstGeom>
        </p:spPr>
      </p:pic>
      <p:sp>
        <p:nvSpPr>
          <p:cNvPr id="8" name="TextBox 7">
            <a:extLst>
              <a:ext uri="{FF2B5EF4-FFF2-40B4-BE49-F238E27FC236}">
                <a16:creationId xmlns:a16="http://schemas.microsoft.com/office/drawing/2014/main" id="{3BB1D6E3-1F49-A604-9B55-AB8521C19239}"/>
              </a:ext>
            </a:extLst>
          </p:cNvPr>
          <p:cNvSpPr txBox="1"/>
          <p:nvPr/>
        </p:nvSpPr>
        <p:spPr>
          <a:xfrm>
            <a:off x="6092142" y="2047891"/>
            <a:ext cx="6099858" cy="400110"/>
          </a:xfrm>
          <a:prstGeom prst="rect">
            <a:avLst/>
          </a:prstGeom>
          <a:noFill/>
        </p:spPr>
        <p:txBody>
          <a:bodyPr wrap="square">
            <a:spAutoFit/>
          </a:bodyPr>
          <a:lstStyle/>
          <a:p>
            <a:r>
              <a:rPr lang="en-US" sz="2000" b="1" dirty="0"/>
              <a:t>Popular Areas We Serve:</a:t>
            </a:r>
          </a:p>
        </p:txBody>
      </p:sp>
      <p:sp>
        <p:nvSpPr>
          <p:cNvPr id="10" name="TextBox 9">
            <a:extLst>
              <a:ext uri="{FF2B5EF4-FFF2-40B4-BE49-F238E27FC236}">
                <a16:creationId xmlns:a16="http://schemas.microsoft.com/office/drawing/2014/main" id="{39E7DE8A-F15F-7DE8-B65B-464ABB2F3C7E}"/>
              </a:ext>
            </a:extLst>
          </p:cNvPr>
          <p:cNvSpPr txBox="1"/>
          <p:nvPr/>
        </p:nvSpPr>
        <p:spPr>
          <a:xfrm>
            <a:off x="6068992" y="2543860"/>
            <a:ext cx="1836517" cy="2062103"/>
          </a:xfrm>
          <a:prstGeom prst="rect">
            <a:avLst/>
          </a:prstGeom>
          <a:noFill/>
        </p:spPr>
        <p:txBody>
          <a:bodyPr wrap="square">
            <a:spAutoFit/>
          </a:bodyPr>
          <a:lstStyle/>
          <a:p>
            <a:r>
              <a:rPr lang="en-US" sz="1600" dirty="0"/>
              <a:t>Jacksonville, FL</a:t>
            </a:r>
          </a:p>
          <a:p>
            <a:r>
              <a:rPr lang="en-US" sz="1600" dirty="0"/>
              <a:t>Miami, FL</a:t>
            </a:r>
          </a:p>
          <a:p>
            <a:r>
              <a:rPr lang="en-US" sz="1600" dirty="0"/>
              <a:t>Tampa, FL</a:t>
            </a:r>
          </a:p>
          <a:p>
            <a:r>
              <a:rPr lang="en-US" sz="1600" dirty="0"/>
              <a:t>Orlando, FL</a:t>
            </a:r>
          </a:p>
          <a:p>
            <a:r>
              <a:rPr lang="en-US" sz="1600" dirty="0"/>
              <a:t>St. Petersburg, FL</a:t>
            </a:r>
          </a:p>
          <a:p>
            <a:r>
              <a:rPr lang="en-US" sz="1600" dirty="0"/>
              <a:t>Hialeah, FL</a:t>
            </a:r>
          </a:p>
          <a:p>
            <a:r>
              <a:rPr lang="en-US" sz="1600" dirty="0"/>
              <a:t>Port St. Lucie, FL</a:t>
            </a:r>
          </a:p>
          <a:p>
            <a:r>
              <a:rPr lang="en-US" sz="1600" dirty="0"/>
              <a:t>Tallahassee, FL</a:t>
            </a:r>
          </a:p>
        </p:txBody>
      </p:sp>
      <p:sp>
        <p:nvSpPr>
          <p:cNvPr id="11" name="TextBox 10">
            <a:extLst>
              <a:ext uri="{FF2B5EF4-FFF2-40B4-BE49-F238E27FC236}">
                <a16:creationId xmlns:a16="http://schemas.microsoft.com/office/drawing/2014/main" id="{6C6F1A9A-AF6A-35F4-E684-EE9FF80D845D}"/>
              </a:ext>
            </a:extLst>
          </p:cNvPr>
          <p:cNvSpPr txBox="1"/>
          <p:nvPr/>
        </p:nvSpPr>
        <p:spPr>
          <a:xfrm>
            <a:off x="7828343" y="2521059"/>
            <a:ext cx="1836517" cy="2062103"/>
          </a:xfrm>
          <a:prstGeom prst="rect">
            <a:avLst/>
          </a:prstGeom>
          <a:noFill/>
        </p:spPr>
        <p:txBody>
          <a:bodyPr wrap="square">
            <a:spAutoFit/>
          </a:bodyPr>
          <a:lstStyle/>
          <a:p>
            <a:r>
              <a:rPr lang="en-US" sz="1600" dirty="0"/>
              <a:t>Cape Coral, FL</a:t>
            </a:r>
          </a:p>
          <a:p>
            <a:r>
              <a:rPr lang="en-US" sz="1600" dirty="0"/>
              <a:t>Fort Lauderdale, FL</a:t>
            </a:r>
          </a:p>
          <a:p>
            <a:r>
              <a:rPr lang="en-US" sz="1600" dirty="0"/>
              <a:t>Pembroke Pines, FL</a:t>
            </a:r>
          </a:p>
          <a:p>
            <a:r>
              <a:rPr lang="en-US" sz="1600" dirty="0"/>
              <a:t>Miramar, FL</a:t>
            </a:r>
          </a:p>
          <a:p>
            <a:r>
              <a:rPr lang="en-US" sz="1600" dirty="0"/>
              <a:t>Gainesville, FL</a:t>
            </a:r>
          </a:p>
          <a:p>
            <a:r>
              <a:rPr lang="en-US" sz="1600" dirty="0"/>
              <a:t>Coral Springs, FL</a:t>
            </a:r>
          </a:p>
          <a:p>
            <a:r>
              <a:rPr lang="en-US" sz="1600" dirty="0"/>
              <a:t>Clearwater, FL</a:t>
            </a:r>
          </a:p>
          <a:p>
            <a:r>
              <a:rPr lang="en-US" sz="1600" dirty="0"/>
              <a:t>Lehigh Acres, FL</a:t>
            </a:r>
          </a:p>
        </p:txBody>
      </p:sp>
    </p:spTree>
    <p:extLst>
      <p:ext uri="{BB962C8B-B14F-4D97-AF65-F5344CB8AC3E}">
        <p14:creationId xmlns:p14="http://schemas.microsoft.com/office/powerpoint/2010/main" val="224018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677FB-AA35-D705-D33E-68DD580029EA}"/>
              </a:ext>
            </a:extLst>
          </p:cNvPr>
          <p:cNvPicPr>
            <a:picLocks noChangeAspect="1"/>
          </p:cNvPicPr>
          <p:nvPr/>
        </p:nvPicPr>
        <p:blipFill>
          <a:blip r:embed="rId2"/>
          <a:stretch>
            <a:fillRect/>
          </a:stretch>
        </p:blipFill>
        <p:spPr>
          <a:xfrm>
            <a:off x="5706560" y="1453988"/>
            <a:ext cx="6152986" cy="3557849"/>
          </a:xfrm>
          <a:prstGeom prst="rect">
            <a:avLst/>
          </a:prstGeom>
        </p:spPr>
      </p:pic>
      <p:sp>
        <p:nvSpPr>
          <p:cNvPr id="6" name="TextBox 5">
            <a:extLst>
              <a:ext uri="{FF2B5EF4-FFF2-40B4-BE49-F238E27FC236}">
                <a16:creationId xmlns:a16="http://schemas.microsoft.com/office/drawing/2014/main" id="{A55D516A-6F61-AD98-3D7A-9166E0B1EE98}"/>
              </a:ext>
            </a:extLst>
          </p:cNvPr>
          <p:cNvSpPr txBox="1"/>
          <p:nvPr/>
        </p:nvSpPr>
        <p:spPr>
          <a:xfrm>
            <a:off x="182329" y="638454"/>
            <a:ext cx="5046562" cy="4801314"/>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What Should You Consider When Buying a Used Construction Trailer in Florida?</a:t>
            </a:r>
          </a:p>
          <a:p>
            <a:pPr algn="l"/>
            <a:endParaRPr lang="en-US" dirty="0"/>
          </a:p>
          <a:p>
            <a:pPr algn="l"/>
            <a:r>
              <a:rPr lang="en-US" sz="1400" b="0" i="0" dirty="0">
                <a:solidFill>
                  <a:srgbClr val="000000"/>
                </a:solidFill>
                <a:effectLst/>
                <a:latin typeface="Arial" panose="020B0604020202020204" pitchFamily="34" charset="0"/>
              </a:rPr>
              <a:t>When contemplating the purchase of a used construction trailer in Florida or nearby Orlando FL, it is essential to consider several important factors to ensure that the acquisition aligns with your </a:t>
            </a:r>
            <a:r>
              <a:rPr lang="en-US" sz="1400" b="1" i="0" dirty="0">
                <a:solidFill>
                  <a:srgbClr val="000000"/>
                </a:solidFill>
                <a:effectLst/>
                <a:latin typeface="Arial" panose="020B0604020202020204" pitchFamily="34" charset="0"/>
              </a:rPr>
              <a:t>business requirements</a:t>
            </a:r>
            <a:r>
              <a:rPr lang="en-US" sz="1400" b="0" i="0" dirty="0">
                <a:solidFill>
                  <a:srgbClr val="000000"/>
                </a:solidFill>
                <a:effectLst/>
                <a:latin typeface="Arial" panose="020B0604020202020204" pitchFamily="34" charset="0"/>
              </a:rPr>
              <a:t> effectively.</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 condition of the trailer is of utmost importance, as it directly impacts both the </a:t>
            </a:r>
            <a:r>
              <a:rPr lang="en-US" sz="1400" b="1" i="0" dirty="0">
                <a:solidFill>
                  <a:srgbClr val="000000"/>
                </a:solidFill>
                <a:effectLst/>
                <a:latin typeface="Arial" panose="020B0604020202020204" pitchFamily="34" charset="0"/>
              </a:rPr>
              <a:t>initial investment</a:t>
            </a:r>
            <a:r>
              <a:rPr lang="en-US" sz="1400" b="0" i="0" dirty="0">
                <a:solidFill>
                  <a:srgbClr val="000000"/>
                </a:solidFill>
                <a:effectLst/>
                <a:latin typeface="Arial" panose="020B0604020202020204" pitchFamily="34" charset="0"/>
              </a:rPr>
              <a:t> and the </a:t>
            </a:r>
            <a:r>
              <a:rPr lang="en-US" sz="1400" b="1" i="0" dirty="0">
                <a:solidFill>
                  <a:srgbClr val="000000"/>
                </a:solidFill>
                <a:effectLst/>
                <a:latin typeface="Arial" panose="020B0604020202020204" pitchFamily="34" charset="0"/>
              </a:rPr>
              <a:t>ongoing maintenance expenses</a:t>
            </a:r>
            <a:r>
              <a:rPr lang="en-US" sz="1400" b="0" i="0" dirty="0">
                <a:solidFill>
                  <a:srgbClr val="000000"/>
                </a:solidFill>
                <a:effectLst/>
                <a:latin typeface="Arial" panose="020B0604020202020204" pitchFamily="34" charset="0"/>
              </a:rPr>
              <a:t>. Furthermore, assessing the size and specific </a:t>
            </a:r>
            <a:r>
              <a:rPr lang="en-US" sz="1400" b="1" i="0" dirty="0">
                <a:solidFill>
                  <a:srgbClr val="000000"/>
                </a:solidFill>
                <a:effectLst/>
                <a:latin typeface="Arial" panose="020B0604020202020204" pitchFamily="34" charset="0"/>
              </a:rPr>
              <a:t>features</a:t>
            </a:r>
            <a:r>
              <a:rPr lang="en-US" sz="1400" b="0" i="0" dirty="0">
                <a:solidFill>
                  <a:srgbClr val="000000"/>
                </a:solidFill>
                <a:effectLst/>
                <a:latin typeface="Arial" panose="020B0604020202020204" pitchFamily="34" charset="0"/>
              </a:rPr>
              <a:t> necessary for your intended application will aid in determining whether the trailer will adequately fulfill your </a:t>
            </a:r>
            <a:r>
              <a:rPr lang="en-US" sz="1400" b="1" i="0" dirty="0">
                <a:solidFill>
                  <a:srgbClr val="000000"/>
                </a:solidFill>
                <a:effectLst/>
                <a:latin typeface="Arial" panose="020B0604020202020204" pitchFamily="34" charset="0"/>
              </a:rPr>
              <a:t>short-term</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long-term needs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Additionally, it is crucial to consider the </a:t>
            </a:r>
            <a:r>
              <a:rPr lang="en-US" sz="1400" b="1" i="0" dirty="0">
                <a:solidFill>
                  <a:srgbClr val="000000"/>
                </a:solidFill>
                <a:effectLst/>
                <a:latin typeface="Arial" panose="020B0604020202020204" pitchFamily="34" charset="0"/>
              </a:rPr>
              <a:t>logistics of delivery</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setup</a:t>
            </a:r>
            <a:r>
              <a:rPr lang="en-US" sz="1400" b="0" i="0" dirty="0">
                <a:solidFill>
                  <a:srgbClr val="000000"/>
                </a:solidFill>
                <a:effectLst/>
                <a:latin typeface="Arial" panose="020B0604020202020204" pitchFamily="34" charset="0"/>
              </a:rPr>
              <a:t>, as these factors can significantly influence the overall </a:t>
            </a:r>
            <a:r>
              <a:rPr lang="en-US" sz="1400" b="1" i="0" dirty="0">
                <a:solidFill>
                  <a:srgbClr val="000000"/>
                </a:solidFill>
                <a:effectLst/>
                <a:latin typeface="Arial" panose="020B0604020202020204" pitchFamily="34" charset="0"/>
              </a:rPr>
              <a:t>usability</a:t>
            </a:r>
            <a:r>
              <a:rPr lang="en-US" sz="1400" b="0" i="0" dirty="0">
                <a:solidFill>
                  <a:srgbClr val="000000"/>
                </a:solidFill>
                <a:effectLst/>
                <a:latin typeface="Arial" panose="020B0604020202020204" pitchFamily="34" charset="0"/>
              </a:rPr>
              <a:t> of the trailer, especially when exploring options to rent office trailers or buy office trailers for your business.</a:t>
            </a:r>
          </a:p>
        </p:txBody>
      </p:sp>
    </p:spTree>
    <p:extLst>
      <p:ext uri="{BB962C8B-B14F-4D97-AF65-F5344CB8AC3E}">
        <p14:creationId xmlns:p14="http://schemas.microsoft.com/office/powerpoint/2010/main" val="236993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677FB-AA35-D705-D33E-68DD580029EA}"/>
              </a:ext>
            </a:extLst>
          </p:cNvPr>
          <p:cNvPicPr>
            <a:picLocks noChangeAspect="1"/>
          </p:cNvPicPr>
          <p:nvPr/>
        </p:nvPicPr>
        <p:blipFill>
          <a:blip r:embed="rId2"/>
          <a:stretch>
            <a:fillRect/>
          </a:stretch>
        </p:blipFill>
        <p:spPr>
          <a:xfrm>
            <a:off x="329342" y="1419751"/>
            <a:ext cx="5451537" cy="3152249"/>
          </a:xfrm>
          <a:prstGeom prst="rect">
            <a:avLst/>
          </a:prstGeom>
        </p:spPr>
      </p:pic>
      <p:sp>
        <p:nvSpPr>
          <p:cNvPr id="6" name="TextBox 5">
            <a:extLst>
              <a:ext uri="{FF2B5EF4-FFF2-40B4-BE49-F238E27FC236}">
                <a16:creationId xmlns:a16="http://schemas.microsoft.com/office/drawing/2014/main" id="{A55D516A-6F61-AD98-3D7A-9166E0B1EE98}"/>
              </a:ext>
            </a:extLst>
          </p:cNvPr>
          <p:cNvSpPr txBox="1"/>
          <p:nvPr/>
        </p:nvSpPr>
        <p:spPr>
          <a:xfrm>
            <a:off x="6411124" y="365499"/>
            <a:ext cx="5682592" cy="6309420"/>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Condition of the Trailer</a:t>
            </a:r>
          </a:p>
          <a:p>
            <a:pPr algn="l"/>
            <a:endParaRPr lang="en-US" b="1" i="0" dirty="0">
              <a:solidFill>
                <a:srgbClr val="424562"/>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 condition of a used construction trailer is a </a:t>
            </a:r>
            <a:r>
              <a:rPr lang="en-US" sz="1400" b="1" i="0" dirty="0">
                <a:solidFill>
                  <a:srgbClr val="000000"/>
                </a:solidFill>
                <a:effectLst/>
                <a:latin typeface="Arial" panose="020B0604020202020204" pitchFamily="34" charset="0"/>
              </a:rPr>
              <a:t>critical factor</a:t>
            </a:r>
            <a:r>
              <a:rPr lang="en-US" sz="1400" b="0" i="0" dirty="0">
                <a:solidFill>
                  <a:srgbClr val="000000"/>
                </a:solidFill>
                <a:effectLst/>
                <a:latin typeface="Arial" panose="020B0604020202020204" pitchFamily="34" charset="0"/>
              </a:rPr>
              <a:t> to assess prior to making a purchase, as it significantly impacts both the </a:t>
            </a:r>
            <a:r>
              <a:rPr lang="en-US" sz="1400" b="1" i="0" dirty="0">
                <a:solidFill>
                  <a:srgbClr val="000000"/>
                </a:solidFill>
                <a:effectLst/>
                <a:latin typeface="Arial" panose="020B0604020202020204" pitchFamily="34" charset="0"/>
              </a:rPr>
              <a:t>current value</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future maintenance expenses</a:t>
            </a:r>
            <a:r>
              <a:rPr lang="en-US" sz="1400" b="0" i="0" dirty="0">
                <a:solidFill>
                  <a:srgbClr val="000000"/>
                </a:solidFill>
                <a:effectLst/>
                <a:latin typeface="Arial" panose="020B0604020202020204" pitchFamily="34" charset="0"/>
              </a:rPr>
              <a:t>.</a:t>
            </a:r>
          </a:p>
          <a:p>
            <a:pPr algn="l"/>
            <a:r>
              <a:rPr lang="en-US" sz="1400" b="0" i="0" dirty="0">
                <a:solidFill>
                  <a:srgbClr val="000000"/>
                </a:solidFill>
                <a:effectLst/>
                <a:latin typeface="Arial" panose="020B0604020202020204" pitchFamily="34" charset="0"/>
              </a:rPr>
              <a:t> </a:t>
            </a:r>
          </a:p>
          <a:p>
            <a:pPr algn="l"/>
            <a:r>
              <a:rPr lang="en-US" sz="1400" b="0" i="0" dirty="0">
                <a:solidFill>
                  <a:srgbClr val="000000"/>
                </a:solidFill>
                <a:effectLst/>
                <a:latin typeface="Arial" panose="020B0604020202020204" pitchFamily="34" charset="0"/>
              </a:rPr>
              <a:t>Conducting a comprehensive inspection can uncover latent issues such as </a:t>
            </a:r>
            <a:r>
              <a:rPr lang="en-US" sz="1400" b="1" i="0" dirty="0">
                <a:solidFill>
                  <a:srgbClr val="000000"/>
                </a:solidFill>
                <a:effectLst/>
                <a:latin typeface="Arial" panose="020B0604020202020204" pitchFamily="34" charset="0"/>
              </a:rPr>
              <a:t>structural damage</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wear</a:t>
            </a:r>
            <a:r>
              <a:rPr lang="en-US" sz="1400" b="0" i="0" dirty="0">
                <a:solidFill>
                  <a:srgbClr val="000000"/>
                </a:solidFill>
                <a:effectLst/>
                <a:latin typeface="Arial" panose="020B0604020202020204" pitchFamily="34" charset="0"/>
              </a:rPr>
              <a:t> that may not be readily apparent. It is advisable for buyers to inquire about the trailer's </a:t>
            </a:r>
            <a:r>
              <a:rPr lang="en-US" sz="1400" b="1" i="0" dirty="0">
                <a:solidFill>
                  <a:srgbClr val="000000"/>
                </a:solidFill>
                <a:effectLst/>
                <a:latin typeface="Arial" panose="020B0604020202020204" pitchFamily="34" charset="0"/>
              </a:rPr>
              <a:t>maintenance history</a:t>
            </a:r>
            <a:r>
              <a:rPr lang="en-US" sz="1400" b="0" i="0" dirty="0">
                <a:solidFill>
                  <a:srgbClr val="000000"/>
                </a:solidFill>
                <a:effectLst/>
                <a:latin typeface="Arial" panose="020B0604020202020204" pitchFamily="34" charset="0"/>
              </a:rPr>
              <a:t>, as those that have been regularly serviced are typically more reliable and economically advantageous over time.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To ensure a prudent investment, prospective buyers should prioritize a thorough inspection process. Key considerations for evaluating the condition of construction trailers include:</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Exterior Condition:</a:t>
            </a:r>
            <a:r>
              <a:rPr lang="en-US" sz="1400" b="0" i="0" dirty="0">
                <a:solidFill>
                  <a:srgbClr val="000000"/>
                </a:solidFill>
                <a:effectLst/>
                <a:latin typeface="Arial" panose="020B0604020202020204" pitchFamily="34" charset="0"/>
              </a:rPr>
              <a:t> Examine for rust, dents, and cracks on the body, as these may indicate underlying structural problems.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Interior Assessment:</a:t>
            </a:r>
            <a:r>
              <a:rPr lang="en-US" sz="1400" b="0" i="0" dirty="0">
                <a:solidFill>
                  <a:srgbClr val="000000"/>
                </a:solidFill>
                <a:effectLst/>
                <a:latin typeface="Arial" panose="020B0604020202020204" pitchFamily="34" charset="0"/>
              </a:rPr>
              <a:t> Check for signs of leakage, mold, or water damage that could suggest inadequate seals or significant wear.</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Mechanical Components:</a:t>
            </a:r>
            <a:r>
              <a:rPr lang="en-US" sz="1400" b="0" i="0" dirty="0">
                <a:solidFill>
                  <a:srgbClr val="000000"/>
                </a:solidFill>
                <a:effectLst/>
                <a:latin typeface="Arial" panose="020B0604020202020204" pitchFamily="34" charset="0"/>
              </a:rPr>
              <a:t> Test the brakes, lights, and any other mechanical features to verify their proper functioning.</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Maintenance Records:</a:t>
            </a:r>
            <a:r>
              <a:rPr lang="en-US" sz="1400" b="0" i="0" dirty="0">
                <a:solidFill>
                  <a:srgbClr val="000000"/>
                </a:solidFill>
                <a:effectLst/>
                <a:latin typeface="Arial" panose="020B0604020202020204" pitchFamily="34" charset="0"/>
              </a:rPr>
              <a:t> Always request documentation of previous maintenance to assess the level of care the trailer has received.</a:t>
            </a:r>
          </a:p>
          <a:p>
            <a:pPr algn="l"/>
            <a:endParaRPr lang="en-US" dirty="0"/>
          </a:p>
          <a:p>
            <a:pPr algn="l"/>
            <a:r>
              <a:rPr lang="en-US" sz="1400" b="0" i="0" dirty="0">
                <a:solidFill>
                  <a:srgbClr val="000000"/>
                </a:solidFill>
                <a:effectLst/>
                <a:latin typeface="Arial" panose="020B0604020202020204" pitchFamily="34" charset="0"/>
              </a:rPr>
              <a:t>By meticulously evaluating these factors, buyers can make </a:t>
            </a:r>
            <a:r>
              <a:rPr lang="en-US" sz="1400" b="1" i="0" dirty="0">
                <a:solidFill>
                  <a:srgbClr val="000000"/>
                </a:solidFill>
                <a:effectLst/>
                <a:latin typeface="Arial" panose="020B0604020202020204" pitchFamily="34" charset="0"/>
              </a:rPr>
              <a:t>informed decisions</a:t>
            </a:r>
            <a:r>
              <a:rPr lang="en-US" sz="1400" b="0" i="0" dirty="0">
                <a:solidFill>
                  <a:srgbClr val="000000"/>
                </a:solidFill>
                <a:effectLst/>
                <a:latin typeface="Arial" panose="020B0604020202020204" pitchFamily="34" charset="0"/>
              </a:rPr>
              <a:t> that will mitigate future challenges and costs associated with maintenance.</a:t>
            </a:r>
          </a:p>
        </p:txBody>
      </p:sp>
    </p:spTree>
    <p:extLst>
      <p:ext uri="{BB962C8B-B14F-4D97-AF65-F5344CB8AC3E}">
        <p14:creationId xmlns:p14="http://schemas.microsoft.com/office/powerpoint/2010/main" val="310744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677FB-AA35-D705-D33E-68DD580029EA}"/>
              </a:ext>
            </a:extLst>
          </p:cNvPr>
          <p:cNvPicPr>
            <a:picLocks noChangeAspect="1"/>
          </p:cNvPicPr>
          <p:nvPr/>
        </p:nvPicPr>
        <p:blipFill>
          <a:blip r:embed="rId2"/>
          <a:stretch>
            <a:fillRect/>
          </a:stretch>
        </p:blipFill>
        <p:spPr>
          <a:xfrm>
            <a:off x="5706560" y="1453988"/>
            <a:ext cx="6152986" cy="3557849"/>
          </a:xfrm>
          <a:prstGeom prst="rect">
            <a:avLst/>
          </a:prstGeom>
        </p:spPr>
      </p:pic>
      <p:sp>
        <p:nvSpPr>
          <p:cNvPr id="6" name="TextBox 5">
            <a:extLst>
              <a:ext uri="{FF2B5EF4-FFF2-40B4-BE49-F238E27FC236}">
                <a16:creationId xmlns:a16="http://schemas.microsoft.com/office/drawing/2014/main" id="{A55D516A-6F61-AD98-3D7A-9166E0B1EE98}"/>
              </a:ext>
            </a:extLst>
          </p:cNvPr>
          <p:cNvSpPr txBox="1"/>
          <p:nvPr/>
        </p:nvSpPr>
        <p:spPr>
          <a:xfrm>
            <a:off x="168680" y="247479"/>
            <a:ext cx="5537879" cy="6186309"/>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Size and Features</a:t>
            </a:r>
          </a:p>
          <a:p>
            <a:pPr algn="l"/>
            <a:r>
              <a:rPr lang="en-US" sz="1400" b="0" i="0" dirty="0">
                <a:solidFill>
                  <a:srgbClr val="000000"/>
                </a:solidFill>
                <a:effectLst/>
                <a:latin typeface="Arial" panose="020B0604020202020204" pitchFamily="34" charset="0"/>
              </a:rPr>
              <a:t>The size of the used construction trailer directly influences its </a:t>
            </a:r>
            <a:r>
              <a:rPr lang="en-US" sz="1400" b="1" i="0" dirty="0">
                <a:solidFill>
                  <a:srgbClr val="000000"/>
                </a:solidFill>
                <a:effectLst/>
                <a:latin typeface="Arial" panose="020B0604020202020204" pitchFamily="34" charset="0"/>
              </a:rPr>
              <a:t>functionality</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suitability for specific projects</a:t>
            </a:r>
            <a:r>
              <a:rPr lang="en-US" sz="1400" b="0" i="0" dirty="0">
                <a:solidFill>
                  <a:srgbClr val="000000"/>
                </a:solidFill>
                <a:effectLst/>
                <a:latin typeface="Arial" panose="020B0604020202020204" pitchFamily="34" charset="0"/>
              </a:rPr>
              <a:t>, making it a critical consideration for potential buyers. Different projects may necessitate varying </a:t>
            </a:r>
            <a:r>
              <a:rPr lang="en-US" sz="1400" b="1" i="0" dirty="0">
                <a:solidFill>
                  <a:srgbClr val="000000"/>
                </a:solidFill>
                <a:effectLst/>
                <a:latin typeface="Arial" panose="020B0604020202020204" pitchFamily="34" charset="0"/>
              </a:rPr>
              <a:t>space solutions</a:t>
            </a:r>
            <a:r>
              <a:rPr lang="en-US" sz="1400" b="0" i="0" dirty="0">
                <a:solidFill>
                  <a:srgbClr val="000000"/>
                </a:solidFill>
                <a:effectLst/>
                <a:latin typeface="Arial" panose="020B0604020202020204" pitchFamily="34" charset="0"/>
              </a:rPr>
              <a:t>, whether a compact mobile office or a larger conference room configuration. The required features—such as </a:t>
            </a:r>
            <a:r>
              <a:rPr lang="en-US" sz="1400" b="1" i="0" dirty="0">
                <a:solidFill>
                  <a:srgbClr val="000000"/>
                </a:solidFill>
                <a:effectLst/>
                <a:latin typeface="Arial" panose="020B0604020202020204" pitchFamily="34" charset="0"/>
              </a:rPr>
              <a:t>air conditioning</a:t>
            </a:r>
            <a:r>
              <a:rPr lang="en-US" sz="1400" b="0" i="0" dirty="0">
                <a:solidFill>
                  <a:srgbClr val="000000"/>
                </a:solidFill>
                <a:effectLst/>
                <a:latin typeface="Arial" panose="020B0604020202020204" pitchFamily="34" charset="0"/>
              </a:rPr>
              <a:t>, </a:t>
            </a:r>
            <a:r>
              <a:rPr lang="en-US" sz="1400" b="1" i="0" dirty="0">
                <a:solidFill>
                  <a:srgbClr val="000000"/>
                </a:solidFill>
                <a:effectLst/>
                <a:latin typeface="Arial" panose="020B0604020202020204" pitchFamily="34" charset="0"/>
              </a:rPr>
              <a:t>insulation</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built-in restrooms</a:t>
            </a:r>
            <a:r>
              <a:rPr lang="en-US" sz="1400" b="0" i="0" dirty="0">
                <a:solidFill>
                  <a:srgbClr val="000000"/>
                </a:solidFill>
                <a:effectLst/>
                <a:latin typeface="Arial" panose="020B0604020202020204" pitchFamily="34" charset="0"/>
              </a:rPr>
              <a:t>—can significantly impact the trailer's usability and comfort for temporary office space.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Understanding these nuances enables buyers to make informed decisions. For instance, a small site with a limited workforce may only require a </a:t>
            </a:r>
            <a:r>
              <a:rPr lang="en-US" sz="1400" b="1" i="0" dirty="0">
                <a:solidFill>
                  <a:srgbClr val="000000"/>
                </a:solidFill>
                <a:effectLst/>
                <a:latin typeface="Arial" panose="020B0604020202020204" pitchFamily="34" charset="0"/>
              </a:rPr>
              <a:t>compact unit</a:t>
            </a:r>
            <a:r>
              <a:rPr lang="en-US" sz="1400" b="0" i="0" dirty="0">
                <a:solidFill>
                  <a:srgbClr val="000000"/>
                </a:solidFill>
                <a:effectLst/>
                <a:latin typeface="Arial" panose="020B0604020202020204" pitchFamily="34" charset="0"/>
              </a:rPr>
              <a:t> for administrative tasks, while larger teams engaged in extensive projects could benefit from a more spacious setup that accommodates </a:t>
            </a:r>
            <a:r>
              <a:rPr lang="en-US" sz="1400" b="1" i="0" dirty="0">
                <a:solidFill>
                  <a:srgbClr val="000000"/>
                </a:solidFill>
                <a:effectLst/>
                <a:latin typeface="Arial" panose="020B0604020202020204" pitchFamily="34" charset="0"/>
              </a:rPr>
              <a:t>meetings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staff breaks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Space:</a:t>
            </a:r>
            <a:r>
              <a:rPr lang="en-US" sz="1400" b="0" i="0" dirty="0">
                <a:solidFill>
                  <a:srgbClr val="000000"/>
                </a:solidFill>
                <a:effectLst/>
                <a:latin typeface="Arial" panose="020B0604020202020204" pitchFamily="34" charset="0"/>
              </a:rPr>
              <a:t> Assess the number of personnel and equipment that will need to fit within the trailer, considering options like the 8×20 Trailer or 12×60 Trailer.</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Essential Features:</a:t>
            </a:r>
            <a:r>
              <a:rPr lang="en-US" sz="1400" b="0" i="0" dirty="0">
                <a:solidFill>
                  <a:srgbClr val="000000"/>
                </a:solidFill>
                <a:effectLst/>
                <a:latin typeface="Arial" panose="020B0604020202020204" pitchFamily="34" charset="0"/>
              </a:rPr>
              <a:t> Prioritize functionalities that enhance working conditions and facilitate ease of access.</a:t>
            </a:r>
          </a:p>
          <a:p>
            <a:pPr algn="l">
              <a:buFont typeface="Arial" panose="020B0604020202020204" pitchFamily="34" charset="0"/>
              <a:buChar char="•"/>
            </a:pPr>
            <a:r>
              <a:rPr lang="en-US" sz="1400" b="0" i="0" dirty="0">
                <a:solidFill>
                  <a:srgbClr val="000000"/>
                </a:solidFill>
                <a:effectLst/>
                <a:latin typeface="Arial" panose="020B0604020202020204" pitchFamily="34" charset="0"/>
              </a:rPr>
              <a:t>Customization: Choose units that can be tailored to specific needs, providing the operational support necessary for successful project completion.</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thoroughly evaluating size and features, businesses can ensure they select the most appropriate used office trailers that align with their unique operational requirements.</a:t>
            </a:r>
          </a:p>
        </p:txBody>
      </p:sp>
    </p:spTree>
    <p:extLst>
      <p:ext uri="{BB962C8B-B14F-4D97-AF65-F5344CB8AC3E}">
        <p14:creationId xmlns:p14="http://schemas.microsoft.com/office/powerpoint/2010/main" val="15978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677FB-AA35-D705-D33E-68DD580029EA}"/>
              </a:ext>
            </a:extLst>
          </p:cNvPr>
          <p:cNvPicPr>
            <a:picLocks noChangeAspect="1"/>
          </p:cNvPicPr>
          <p:nvPr/>
        </p:nvPicPr>
        <p:blipFill>
          <a:blip r:embed="rId2"/>
          <a:stretch>
            <a:fillRect/>
          </a:stretch>
        </p:blipFill>
        <p:spPr>
          <a:xfrm>
            <a:off x="329342" y="1419751"/>
            <a:ext cx="5451537" cy="3152249"/>
          </a:xfrm>
          <a:prstGeom prst="rect">
            <a:avLst/>
          </a:prstGeom>
        </p:spPr>
      </p:pic>
      <p:sp>
        <p:nvSpPr>
          <p:cNvPr id="6" name="TextBox 5">
            <a:extLst>
              <a:ext uri="{FF2B5EF4-FFF2-40B4-BE49-F238E27FC236}">
                <a16:creationId xmlns:a16="http://schemas.microsoft.com/office/drawing/2014/main" id="{A55D516A-6F61-AD98-3D7A-9166E0B1EE98}"/>
              </a:ext>
            </a:extLst>
          </p:cNvPr>
          <p:cNvSpPr txBox="1"/>
          <p:nvPr/>
        </p:nvSpPr>
        <p:spPr>
          <a:xfrm>
            <a:off x="6411124" y="365499"/>
            <a:ext cx="5682592" cy="5755422"/>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Delivery and Setup</a:t>
            </a:r>
          </a:p>
          <a:p>
            <a:pPr algn="l"/>
            <a:r>
              <a:rPr lang="en-US" sz="1400" b="0" i="0" dirty="0">
                <a:solidFill>
                  <a:srgbClr val="000000"/>
                </a:solidFill>
                <a:effectLst/>
                <a:latin typeface="Arial" panose="020B0604020202020204" pitchFamily="34" charset="0"/>
              </a:rPr>
              <a:t>Considering the logistics of delivery and setup is essential when purchasing a used construction trailer, as these factors can significantly influence both the overall cost and timeline of a project. Buyers should inquire about any additional delivery fees and the logistics associated with positioning the trailer on-site. Proper setup is crucial, particularly for those opting to rent office trailers, as it ensures that the space is functional and ready for immediate use.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Once the decision to acquire a used trailer is made, several factors come into play that can affect both expenses and operational efficiency:</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Delivery Costs:</a:t>
            </a:r>
            <a:r>
              <a:rPr lang="en-US" sz="1400" b="0" i="0" dirty="0">
                <a:solidFill>
                  <a:srgbClr val="000000"/>
                </a:solidFill>
                <a:effectLst/>
                <a:latin typeface="Arial" panose="020B0604020202020204" pitchFamily="34" charset="0"/>
              </a:rPr>
              <a:t> Delivery fees can vary considerably based on the distance from the seller to the job site and the specific transportation requirements.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Site Preparation:</a:t>
            </a:r>
            <a:r>
              <a:rPr lang="en-US" sz="1400" b="0" i="0" dirty="0">
                <a:solidFill>
                  <a:srgbClr val="000000"/>
                </a:solidFill>
                <a:effectLst/>
                <a:latin typeface="Arial" panose="020B0604020202020204" pitchFamily="34" charset="0"/>
              </a:rPr>
              <a:t> It is important to evaluate site conditions to ensure that the chosen location is accessible for large vehicles and suitable for the trailer's weight and size.</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Setup Procedures:</a:t>
            </a:r>
            <a:r>
              <a:rPr lang="en-US" sz="1400" b="0" i="0" dirty="0">
                <a:solidFill>
                  <a:srgbClr val="000000"/>
                </a:solidFill>
                <a:effectLst/>
                <a:latin typeface="Arial" panose="020B0604020202020204" pitchFamily="34" charset="0"/>
              </a:rPr>
              <a:t> Understanding the setup process is necessary, which may include leveling the trailer, connecting utilities, and ensuring compliance with local regulations.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Neglecting these logistical considerations could result in delays, additional fees, or functional inadequacies in the workspace, making </a:t>
            </a:r>
            <a:r>
              <a:rPr lang="en-US" sz="1400" b="1" i="0" dirty="0">
                <a:solidFill>
                  <a:srgbClr val="000000"/>
                </a:solidFill>
                <a:effectLst/>
                <a:latin typeface="Arial" panose="020B0604020202020204" pitchFamily="34" charset="0"/>
              </a:rPr>
              <a:t>thorough planning critical</a:t>
            </a:r>
            <a:r>
              <a:rPr lang="en-US" sz="1400" b="0" i="0" dirty="0">
                <a:solidFill>
                  <a:srgbClr val="000000"/>
                </a:solidFill>
                <a:effectLst/>
                <a:latin typeface="Arial" panose="020B0604020202020204" pitchFamily="34" charset="0"/>
              </a:rPr>
              <a:t> for any project manager.</a:t>
            </a:r>
          </a:p>
        </p:txBody>
      </p:sp>
    </p:spTree>
    <p:extLst>
      <p:ext uri="{BB962C8B-B14F-4D97-AF65-F5344CB8AC3E}">
        <p14:creationId xmlns:p14="http://schemas.microsoft.com/office/powerpoint/2010/main" val="83409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E5713C-DF4A-A64B-16AF-E386C92A24C0}"/>
              </a:ext>
            </a:extLst>
          </p:cNvPr>
          <p:cNvSpPr/>
          <p:nvPr/>
        </p:nvSpPr>
        <p:spPr>
          <a:xfrm>
            <a:off x="0" y="-1"/>
            <a:ext cx="12192000" cy="5104263"/>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Compare Quotes and Save</a:t>
            </a:r>
          </a:p>
          <a:p>
            <a:pPr algn="ctr"/>
            <a:endParaRPr lang="en-US" dirty="0"/>
          </a:p>
          <a:p>
            <a:pPr algn="ctr"/>
            <a:r>
              <a:rPr lang="en-US" sz="4000" dirty="0"/>
              <a:t>Consumers Who Got Quotes From Us Save an Average of 24%</a:t>
            </a:r>
          </a:p>
          <a:p>
            <a:pPr algn="ctr"/>
            <a:endParaRPr lang="en-US" sz="4000" dirty="0"/>
          </a:p>
          <a:p>
            <a:pPr algn="ctr"/>
            <a:r>
              <a:rPr lang="en-US" sz="2000" dirty="0"/>
              <a:t>USED CONSTRUCTION TRAILERS| MOBILE OFFICE TRAILERS | JOBISTE OFFICES</a:t>
            </a:r>
          </a:p>
          <a:p>
            <a:pPr algn="ctr"/>
            <a:endParaRPr lang="en-US" sz="4000" dirty="0"/>
          </a:p>
        </p:txBody>
      </p:sp>
      <p:sp>
        <p:nvSpPr>
          <p:cNvPr id="5" name="Rounded Rectangle 4">
            <a:extLst>
              <a:ext uri="{FF2B5EF4-FFF2-40B4-BE49-F238E27FC236}">
                <a16:creationId xmlns:a16="http://schemas.microsoft.com/office/drawing/2014/main" id="{E350E49D-4BD1-CFA3-7932-FE14323A34A0}"/>
              </a:ext>
            </a:extLst>
          </p:cNvPr>
          <p:cNvSpPr/>
          <p:nvPr/>
        </p:nvSpPr>
        <p:spPr>
          <a:xfrm>
            <a:off x="2508306" y="3812723"/>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I’M READY FOR QUOTES</a:t>
            </a:r>
          </a:p>
        </p:txBody>
      </p:sp>
    </p:spTree>
    <p:extLst>
      <p:ext uri="{BB962C8B-B14F-4D97-AF65-F5344CB8AC3E}">
        <p14:creationId xmlns:p14="http://schemas.microsoft.com/office/powerpoint/2010/main" val="338303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386304" y="1772855"/>
            <a:ext cx="5432523" cy="3042213"/>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5966749" y="210001"/>
            <a:ext cx="6099858" cy="4462760"/>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What Are the Benefits of Buying a Used Construction Trailer in Florida?</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Acquiring a used construction trailer in Florida presents numerous advantages that can greatly improve </a:t>
            </a:r>
            <a:r>
              <a:rPr lang="en-US" sz="1400" b="1" i="0" dirty="0">
                <a:solidFill>
                  <a:srgbClr val="000000"/>
                </a:solidFill>
                <a:effectLst/>
                <a:latin typeface="Arial" panose="020B0604020202020204" pitchFamily="34" charset="0"/>
              </a:rPr>
              <a:t>business operations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project efficiency</a:t>
            </a:r>
            <a:r>
              <a:rPr lang="en-US" sz="1400" b="0" i="0" dirty="0">
                <a:solidFill>
                  <a:srgbClr val="000000"/>
                </a:solidFill>
                <a:effectLst/>
                <a:latin typeface="Arial" panose="020B0604020202020204" pitchFamily="34" charset="0"/>
              </a:rPr>
              <a:t>.</a:t>
            </a:r>
          </a:p>
          <a:p>
            <a:pPr algn="l"/>
            <a:r>
              <a:rPr lang="en-US" sz="1400" b="0" i="0" dirty="0">
                <a:solidFill>
                  <a:srgbClr val="000000"/>
                </a:solidFill>
                <a:effectLst/>
                <a:latin typeface="Arial" panose="020B0604020202020204" pitchFamily="34" charset="0"/>
              </a:rPr>
              <a:t>One of the foremost benefits is the cost savings associated with purchasing used trailers, which typically are available at a significantly lower price than </a:t>
            </a:r>
            <a:r>
              <a:rPr lang="en-US" sz="1400" b="1" i="0" dirty="0">
                <a:solidFill>
                  <a:srgbClr val="000000"/>
                </a:solidFill>
                <a:effectLst/>
                <a:latin typeface="Arial" panose="020B0604020202020204" pitchFamily="34" charset="0"/>
              </a:rPr>
              <a:t>new office trailers</a:t>
            </a:r>
            <a:r>
              <a:rPr lang="en-US" sz="1400" b="0" i="0" dirty="0">
                <a:solidFill>
                  <a:srgbClr val="000000"/>
                </a:solidFill>
                <a:effectLst/>
                <a:latin typeface="Arial" panose="020B0604020202020204" pitchFamily="34" charset="0"/>
              </a:rPr>
              <a:t>, thereby enabling businesses to optimize their budgets.</a:t>
            </a:r>
          </a:p>
          <a:p>
            <a:pPr algn="l"/>
            <a:r>
              <a:rPr lang="en-US" sz="1400" b="0" i="0" dirty="0">
                <a:solidFill>
                  <a:srgbClr val="000000"/>
                </a:solidFill>
                <a:effectLst/>
                <a:latin typeface="Arial" panose="020B0604020202020204" pitchFamily="34" charset="0"/>
              </a:rPr>
              <a:t>Furthermore, the diverse selection of trailer types ensures that specific solutions can be identified to meet particular needs, and many used trailers offer </a:t>
            </a:r>
            <a:r>
              <a:rPr lang="en-US" sz="1400" b="1" i="0" dirty="0">
                <a:solidFill>
                  <a:srgbClr val="000000"/>
                </a:solidFill>
                <a:effectLst/>
                <a:latin typeface="Arial" panose="020B0604020202020204" pitchFamily="34" charset="0"/>
              </a:rPr>
              <a:t>customization options</a:t>
            </a:r>
            <a:r>
              <a:rPr lang="en-US" sz="1400" b="0" i="0" dirty="0">
                <a:solidFill>
                  <a:srgbClr val="000000"/>
                </a:solidFill>
                <a:effectLst/>
                <a:latin typeface="Arial" panose="020B0604020202020204" pitchFamily="34" charset="0"/>
              </a:rPr>
              <a:t> to fulfill unique requirements.</a:t>
            </a:r>
          </a:p>
          <a:p>
            <a:br>
              <a:rPr lang="en-US" sz="2800" dirty="0"/>
            </a:br>
            <a:endParaRPr lang="en-US" dirty="0"/>
          </a:p>
        </p:txBody>
      </p:sp>
    </p:spTree>
    <p:extLst>
      <p:ext uri="{BB962C8B-B14F-4D97-AF65-F5344CB8AC3E}">
        <p14:creationId xmlns:p14="http://schemas.microsoft.com/office/powerpoint/2010/main" val="271290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782937" y="2004915"/>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257352" y="607383"/>
            <a:ext cx="6099858" cy="6186309"/>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Cost Savings</a:t>
            </a:r>
          </a:p>
          <a:p>
            <a:pPr algn="l"/>
            <a:r>
              <a:rPr lang="en-US" sz="1400" b="0" i="0" dirty="0">
                <a:solidFill>
                  <a:srgbClr val="000000"/>
                </a:solidFill>
                <a:effectLst/>
                <a:latin typeface="Arial" panose="020B0604020202020204" pitchFamily="34" charset="0"/>
              </a:rPr>
              <a:t>One of the notable advantages of acquiring used trailers is the significant cost savings associated with this option, making it a financially prudent choice for businesses requiring temporary office space.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opting for used construction trailers, companies can benefit from price advantages that extend beyond the initial purchase. These savings not only alleviate immediate financial pressures but also improve </a:t>
            </a:r>
            <a:r>
              <a:rPr lang="en-US" sz="1400" b="1" i="0" dirty="0">
                <a:solidFill>
                  <a:srgbClr val="000000"/>
                </a:solidFill>
                <a:effectLst/>
                <a:latin typeface="Arial" panose="020B0604020202020204" pitchFamily="34" charset="0"/>
              </a:rPr>
              <a:t>cash flow management</a:t>
            </a:r>
            <a:r>
              <a:rPr lang="en-US" sz="1400" b="0" i="0" dirty="0">
                <a:solidFill>
                  <a:srgbClr val="000000"/>
                </a:solidFill>
                <a:effectLst/>
                <a:latin typeface="Arial" panose="020B0604020202020204" pitchFamily="34" charset="0"/>
              </a:rPr>
              <a:t>, enabling businesses to allocate funds toward </a:t>
            </a:r>
            <a:r>
              <a:rPr lang="en-US" sz="1400" b="1" i="0" dirty="0">
                <a:solidFill>
                  <a:srgbClr val="000000"/>
                </a:solidFill>
                <a:effectLst/>
                <a:latin typeface="Arial" panose="020B0604020202020204" pitchFamily="34" charset="0"/>
              </a:rPr>
              <a:t>equipment upgrades, labor costs, or marketing initiatives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Used trailers often come equipped with many of the features found in new models, ensuring that companies do not have to compromise on quality for the sake of affordability, thereby making them a viable option for mobile offices and mobile sales offices.</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Startups</a:t>
            </a:r>
            <a:r>
              <a:rPr lang="en-US" sz="1400" b="0" i="0" dirty="0">
                <a:solidFill>
                  <a:srgbClr val="000000"/>
                </a:solidFill>
                <a:effectLst/>
                <a:latin typeface="Arial" panose="020B0604020202020204" pitchFamily="34" charset="0"/>
              </a:rPr>
              <a:t> can allocate resources to growth initiatives rather than excessively investing in new assets.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Established firms</a:t>
            </a:r>
            <a:r>
              <a:rPr lang="en-US" sz="1400" b="0" i="0" dirty="0">
                <a:solidFill>
                  <a:srgbClr val="000000"/>
                </a:solidFill>
                <a:effectLst/>
                <a:latin typeface="Arial" panose="020B0604020202020204" pitchFamily="34" charset="0"/>
              </a:rPr>
              <a:t> can enhance overall operational efficiency through strategic budget allocation.</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 financial implications of purchasing used trailers can significantly contribute to improving </a:t>
            </a:r>
            <a:r>
              <a:rPr lang="en-US" sz="1400" b="1" i="0" dirty="0">
                <a:solidFill>
                  <a:srgbClr val="000000"/>
                </a:solidFill>
                <a:effectLst/>
                <a:latin typeface="Arial" panose="020B0604020202020204" pitchFamily="34" charset="0"/>
              </a:rPr>
              <a:t>budget management</a:t>
            </a:r>
            <a:r>
              <a:rPr lang="en-US" sz="1400" b="0" i="0" dirty="0">
                <a:solidFill>
                  <a:srgbClr val="000000"/>
                </a:solidFill>
                <a:effectLst/>
                <a:latin typeface="Arial" panose="020B0604020202020204" pitchFamily="34" charset="0"/>
              </a:rPr>
              <a:t> and facilitating </a:t>
            </a:r>
            <a:r>
              <a:rPr lang="en-US" sz="1400" b="1" i="0" dirty="0">
                <a:solidFill>
                  <a:srgbClr val="000000"/>
                </a:solidFill>
                <a:effectLst/>
                <a:latin typeface="Arial" panose="020B0604020202020204" pitchFamily="34" charset="0"/>
              </a:rPr>
              <a:t>successful project execution</a:t>
            </a:r>
            <a:r>
              <a:rPr lang="en-US" sz="1400" b="0" i="0" dirty="0">
                <a:solidFill>
                  <a:srgbClr val="000000"/>
                </a:solidFill>
                <a:effectLst/>
                <a:latin typeface="Arial" panose="020B0604020202020204" pitchFamily="34" charset="0"/>
              </a:rPr>
              <a:t>.</a:t>
            </a:r>
          </a:p>
          <a:p>
            <a:br>
              <a:rPr lang="en-US" sz="2800" dirty="0"/>
            </a:br>
            <a:endParaRPr lang="en-US" dirty="0"/>
          </a:p>
        </p:txBody>
      </p:sp>
    </p:spTree>
    <p:extLst>
      <p:ext uri="{BB962C8B-B14F-4D97-AF65-F5344CB8AC3E}">
        <p14:creationId xmlns:p14="http://schemas.microsoft.com/office/powerpoint/2010/main" val="43293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386304" y="1772855"/>
            <a:ext cx="5432523" cy="3042213"/>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5966749" y="210001"/>
            <a:ext cx="6099858" cy="5693866"/>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Availability</a:t>
            </a:r>
          </a:p>
          <a:p>
            <a:pPr algn="l"/>
            <a:r>
              <a:rPr lang="en-US" sz="1400" b="0" i="0" dirty="0">
                <a:solidFill>
                  <a:srgbClr val="000000"/>
                </a:solidFill>
                <a:effectLst/>
                <a:latin typeface="Arial" panose="020B0604020202020204" pitchFamily="34" charset="0"/>
              </a:rPr>
              <a:t>The availability of used office trailers in Florida offers a distinctive opportunity for businesses seeking </a:t>
            </a:r>
            <a:r>
              <a:rPr lang="en-US" sz="1400" b="1" i="0" dirty="0">
                <a:solidFill>
                  <a:srgbClr val="000000"/>
                </a:solidFill>
                <a:effectLst/>
                <a:latin typeface="Arial" panose="020B0604020202020204" pitchFamily="34" charset="0"/>
              </a:rPr>
              <a:t>flexible space solutions</a:t>
            </a:r>
            <a:r>
              <a:rPr lang="en-US" sz="1400" b="0" i="0" dirty="0">
                <a:solidFill>
                  <a:srgbClr val="000000"/>
                </a:solidFill>
                <a:effectLst/>
                <a:latin typeface="Arial" panose="020B0604020202020204" pitchFamily="34" charset="0"/>
              </a:rPr>
              <a:t> without the extended lead times typically associated with </a:t>
            </a:r>
            <a:r>
              <a:rPr lang="en-US" sz="1400" b="1" i="0" dirty="0">
                <a:solidFill>
                  <a:srgbClr val="000000"/>
                </a:solidFill>
                <a:effectLst/>
                <a:latin typeface="Arial" panose="020B0604020202020204" pitchFamily="34" charset="0"/>
              </a:rPr>
              <a:t>new construction projects</a:t>
            </a:r>
            <a:r>
              <a:rPr lang="en-US" sz="1400" b="0" i="0" dirty="0">
                <a:solidFill>
                  <a:srgbClr val="000000"/>
                </a:solidFill>
                <a:effectLst/>
                <a:latin typeface="Arial" panose="020B0604020202020204" pitchFamily="34" charset="0"/>
              </a:rPr>
              <a:t>. The current market variety ensures that prospective buyers can identify the appropriate trailer to fulfill their specific requirements, whether for </a:t>
            </a:r>
            <a:r>
              <a:rPr lang="en-US" sz="1400" b="1" i="0" dirty="0">
                <a:solidFill>
                  <a:srgbClr val="000000"/>
                </a:solidFill>
                <a:effectLst/>
                <a:latin typeface="Arial" panose="020B0604020202020204" pitchFamily="34" charset="0"/>
              </a:rPr>
              <a:t>short-term projects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long-term utilization</a:t>
            </a:r>
            <a:r>
              <a:rPr lang="en-US" sz="1400" b="0" i="0" dirty="0">
                <a:solidFill>
                  <a:srgbClr val="000000"/>
                </a:solidFill>
                <a:effectLst/>
                <a:latin typeface="Arial" panose="020B0604020202020204" pitchFamily="34" charset="0"/>
              </a:rPr>
              <a:t>. This extensive selection is designed to accommodate a wide range of business needs, from </a:t>
            </a:r>
            <a:r>
              <a:rPr lang="en-US" sz="1400" b="1" i="0" dirty="0">
                <a:solidFill>
                  <a:srgbClr val="000000"/>
                </a:solidFill>
                <a:effectLst/>
                <a:latin typeface="Arial" panose="020B0604020202020204" pitchFamily="34" charset="0"/>
              </a:rPr>
              <a:t>construction sites</a:t>
            </a:r>
            <a:r>
              <a:rPr lang="en-US" sz="1400" b="0" i="0" dirty="0">
                <a:solidFill>
                  <a:srgbClr val="000000"/>
                </a:solidFill>
                <a:effectLst/>
                <a:latin typeface="Arial" panose="020B0604020202020204" pitchFamily="34" charset="0"/>
              </a:rPr>
              <a:t> to temporary medical offices.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Numerous industries benefit from used office trailers, with options available in various sizes, layouts, and configurations tailored for different applications. Businesses can consider:</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Standard office setups</a:t>
            </a:r>
            <a:r>
              <a:rPr lang="en-US" sz="1400" b="0" i="0" dirty="0">
                <a:solidFill>
                  <a:srgbClr val="000000"/>
                </a:solidFill>
                <a:effectLst/>
                <a:latin typeface="Arial" panose="020B0604020202020204" pitchFamily="34" charset="0"/>
              </a:rPr>
              <a:t>, which are ideal for administrative tasks.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Multi-room trailers</a:t>
            </a:r>
            <a:r>
              <a:rPr lang="en-US" sz="1400" b="0" i="0" dirty="0">
                <a:solidFill>
                  <a:srgbClr val="000000"/>
                </a:solidFill>
                <a:effectLst/>
                <a:latin typeface="Arial" panose="020B0604020202020204" pitchFamily="34" charset="0"/>
              </a:rPr>
              <a:t> that can accommodate teams requiring collaborative spaces.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Customizable units</a:t>
            </a:r>
            <a:r>
              <a:rPr lang="en-US" sz="1400" b="0" i="0" dirty="0">
                <a:solidFill>
                  <a:srgbClr val="000000"/>
                </a:solidFill>
                <a:effectLst/>
                <a:latin typeface="Arial" panose="020B0604020202020204" pitchFamily="34" charset="0"/>
              </a:rPr>
              <a:t> that provide specific amenities based on industry demands.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This broad array of choices enables companies to effectively tackle their unique operational challenges while also ensuring </a:t>
            </a:r>
            <a:r>
              <a:rPr lang="en-US" sz="1400" b="1" i="0" dirty="0">
                <a:solidFill>
                  <a:srgbClr val="000000"/>
                </a:solidFill>
                <a:effectLst/>
                <a:latin typeface="Arial" panose="020B0604020202020204" pitchFamily="34" charset="0"/>
              </a:rPr>
              <a:t>cost-efficiency</a:t>
            </a:r>
            <a:r>
              <a:rPr lang="en-US" sz="1400" b="0" i="0" dirty="0">
                <a:solidFill>
                  <a:srgbClr val="000000"/>
                </a:solidFill>
                <a:effectLst/>
                <a:latin typeface="Arial" panose="020B0604020202020204" pitchFamily="34" charset="0"/>
              </a:rPr>
              <a:t> in their workspace solutions. The increasingly competitive market fosters flexibility in pricing, making it simpler for businesses to locate an option that aligns with both their </a:t>
            </a:r>
            <a:r>
              <a:rPr lang="en-US" sz="1400" b="1" i="0" dirty="0">
                <a:solidFill>
                  <a:srgbClr val="000000"/>
                </a:solidFill>
                <a:effectLst/>
                <a:latin typeface="Arial" panose="020B0604020202020204" pitchFamily="34" charset="0"/>
              </a:rPr>
              <a:t>budgetary constraints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spatial requirements</a:t>
            </a:r>
            <a:r>
              <a:rPr lang="en-US" sz="14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194847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FB883B-26A7-AE0F-2C29-B1BF5CF40FA3}"/>
              </a:ext>
            </a:extLst>
          </p:cNvPr>
          <p:cNvSpPr>
            <a:spLocks noGrp="1"/>
          </p:cNvSpPr>
          <p:nvPr>
            <p:ph idx="1"/>
          </p:nvPr>
        </p:nvSpPr>
        <p:spPr>
          <a:xfrm>
            <a:off x="524302" y="310723"/>
            <a:ext cx="10515600" cy="4351338"/>
          </a:xfrm>
        </p:spPr>
        <p:txBody>
          <a:bodyPr>
            <a:normAutofit/>
          </a:bodyPr>
          <a:lstStyle/>
          <a:p>
            <a:pPr marL="0" indent="0">
              <a:buNone/>
            </a:pPr>
            <a:r>
              <a:rPr lang="en-US" sz="18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While there are a number of factors to consider, renting a used construction trailer in Florida will cost around </a:t>
            </a:r>
            <a:r>
              <a:rPr lang="en-US" sz="18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$175-$300 </a:t>
            </a:r>
            <a:r>
              <a:rPr lang="en-US" sz="18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 month, while purchasing one will cost between </a:t>
            </a:r>
            <a:r>
              <a:rPr lang="en-US" sz="1800" b="1"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$3500-$30,000</a:t>
            </a:r>
            <a:r>
              <a:rPr lang="en-US" sz="1800" dirty="0">
                <a:solidFill>
                  <a:srgbClr val="000000"/>
                </a:solidFill>
                <a:effectLst/>
                <a:latin typeface="Aptos" panose="020B0004020202020204" pitchFamily="34" charset="0"/>
                <a:ea typeface="Times New Roman" panose="02020603050405020304" pitchFamily="18" charset="0"/>
                <a:cs typeface="Segoe UI" panose="020B0502040204020203" pitchFamily="34" charset="0"/>
              </a:rPr>
              <a:t>.</a:t>
            </a:r>
            <a:endParaRPr lang="en-US" sz="2000" dirty="0">
              <a:solidFill>
                <a:srgbClr val="000000"/>
              </a:solidFill>
              <a:latin typeface="Arial" panose="020B0604020202020204" pitchFamily="34" charset="0"/>
              <a:ea typeface="Times New Roman" panose="02020603050405020304" pitchFamily="18" charset="0"/>
              <a:cs typeface="Segoe UI" panose="020B0502040204020203" pitchFamily="34" charset="0"/>
            </a:endParaRPr>
          </a:p>
          <a:p>
            <a:pPr marL="0" indent="0">
              <a:buNone/>
            </a:pPr>
            <a:endParaRPr lang="en-US" sz="2000" dirty="0">
              <a:solidFill>
                <a:srgbClr val="000000"/>
              </a:solidFill>
              <a:latin typeface="Arial" panose="020B0604020202020204" pitchFamily="34" charset="0"/>
            </a:endParaRPr>
          </a:p>
          <a:p>
            <a:pPr marL="0" indent="0">
              <a:buNone/>
            </a:pPr>
            <a:r>
              <a:rPr lang="en-US" sz="2000" b="0" i="0" dirty="0">
                <a:solidFill>
                  <a:srgbClr val="000000"/>
                </a:solidFill>
                <a:effectLst/>
                <a:latin typeface="Arial" panose="020B0604020202020204" pitchFamily="34" charset="0"/>
              </a:rPr>
              <a:t>Are you contemplating the acquisition of a used construction trailer in Florida? Whether you are a contractor requiring additional space or a DIY enthusiast, it is crucial to understand the process involved in purchasing a used trailer. This article will provide guidance on various aspects, including the definition of a used construction trailer, factors that influence their costs in Florida, and locations where one can find the most favorable deals. Key considerations prior to making a purchase will be discussed, along with the benefits of acquiring a used trailer, potential risks involved, and recommendations for ensuring a smooth transaction. Continue reading to make an informed decision that aligns with your needs and budget.</a:t>
            </a:r>
            <a:endParaRPr lang="en-US" sz="2000" dirty="0"/>
          </a:p>
        </p:txBody>
      </p:sp>
    </p:spTree>
    <p:extLst>
      <p:ext uri="{BB962C8B-B14F-4D97-AF65-F5344CB8AC3E}">
        <p14:creationId xmlns:p14="http://schemas.microsoft.com/office/powerpoint/2010/main" val="265603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782937" y="2004915"/>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284648" y="348075"/>
            <a:ext cx="6099858" cy="6617196"/>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Customization Options</a:t>
            </a:r>
          </a:p>
          <a:p>
            <a:pPr algn="l"/>
            <a:r>
              <a:rPr lang="en-US" sz="1400" b="0" i="0" dirty="0">
                <a:solidFill>
                  <a:srgbClr val="000000"/>
                </a:solidFill>
                <a:effectLst/>
                <a:latin typeface="Arial" panose="020B0604020202020204" pitchFamily="34" charset="0"/>
              </a:rPr>
              <a:t>Customization options available with used construction trailers enable businesses to tailor their </a:t>
            </a:r>
            <a:r>
              <a:rPr lang="en-US" sz="1400" b="1" i="0" dirty="0">
                <a:solidFill>
                  <a:srgbClr val="000000"/>
                </a:solidFill>
                <a:effectLst/>
                <a:latin typeface="Arial" panose="020B0604020202020204" pitchFamily="34" charset="0"/>
              </a:rPr>
              <a:t>temporary office spaces</a:t>
            </a:r>
            <a:r>
              <a:rPr lang="en-US" sz="1400" b="0" i="0" dirty="0">
                <a:solidFill>
                  <a:srgbClr val="000000"/>
                </a:solidFill>
                <a:effectLst/>
                <a:latin typeface="Arial" panose="020B0604020202020204" pitchFamily="34" charset="0"/>
              </a:rPr>
              <a:t> to meet specific needs and preferences. Many used trailers are equipped with versatile features, allowing for the addition of </a:t>
            </a:r>
            <a:r>
              <a:rPr lang="en-US" sz="1400" b="1" i="0" dirty="0">
                <a:solidFill>
                  <a:srgbClr val="000000"/>
                </a:solidFill>
                <a:effectLst/>
                <a:latin typeface="Arial" panose="020B0604020202020204" pitchFamily="34" charset="0"/>
              </a:rPr>
              <a:t>partitions for private offices</a:t>
            </a:r>
            <a:r>
              <a:rPr lang="en-US" sz="1400" b="0" i="0" dirty="0">
                <a:solidFill>
                  <a:srgbClr val="000000"/>
                </a:solidFill>
                <a:effectLst/>
                <a:latin typeface="Arial" panose="020B0604020202020204" pitchFamily="34" charset="0"/>
              </a:rPr>
              <a:t> or the enhancement of the trailer with necessary amenities. This flexibility in customization ensures that businesses can create an environment that aligns seamlessly with their </a:t>
            </a:r>
            <a:r>
              <a:rPr lang="en-US" sz="1400" b="1" i="0" dirty="0">
                <a:solidFill>
                  <a:srgbClr val="000000"/>
                </a:solidFill>
                <a:effectLst/>
                <a:latin typeface="Arial" panose="020B0604020202020204" pitchFamily="34" charset="0"/>
              </a:rPr>
              <a:t>operational goals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Used construction trailers provide a range of flexible solutions that can significantly enhance workspace efficiency. Owners can select from various options, including:</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Interior Layout:</a:t>
            </a:r>
            <a:r>
              <a:rPr lang="en-US" sz="1400" b="0" i="0" dirty="0">
                <a:solidFill>
                  <a:srgbClr val="000000"/>
                </a:solidFill>
                <a:effectLst/>
                <a:latin typeface="Arial" panose="020B0604020202020204" pitchFamily="34" charset="0"/>
              </a:rPr>
              <a:t> Adjusting floor plans to maximize space and accommodate teams of different sizes.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Climate Control:</a:t>
            </a:r>
            <a:r>
              <a:rPr lang="en-US" sz="1400" b="0" i="0" dirty="0">
                <a:solidFill>
                  <a:srgbClr val="000000"/>
                </a:solidFill>
                <a:effectLst/>
                <a:latin typeface="Arial" panose="020B0604020202020204" pitchFamily="34" charset="0"/>
              </a:rPr>
              <a:t> Installing heating and cooling systems to ensure comfort throughout the year.</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Electrical Upgrades:</a:t>
            </a:r>
            <a:r>
              <a:rPr lang="en-US" sz="1400" b="0" i="0" dirty="0">
                <a:solidFill>
                  <a:srgbClr val="000000"/>
                </a:solidFill>
                <a:effectLst/>
                <a:latin typeface="Arial" panose="020B0604020202020204" pitchFamily="34" charset="0"/>
              </a:rPr>
              <a:t> Modifying electrical setups to support advanced equipment and meeting technologies.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Exterior Options:</a:t>
            </a:r>
            <a:r>
              <a:rPr lang="en-US" sz="1400" b="0" i="0" dirty="0">
                <a:solidFill>
                  <a:srgbClr val="000000"/>
                </a:solidFill>
                <a:effectLst/>
                <a:latin typeface="Arial" panose="020B0604020202020204" pitchFamily="34" charset="0"/>
              </a:rPr>
              <a:t> Customizing the trailer's exterior for branding purposes to ensure it complements the company’s image.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These tailored modifications not only address immediate operational requirements but also contribute to overall productivity, underscoring the </a:t>
            </a:r>
            <a:r>
              <a:rPr lang="en-US" sz="1400" b="1" i="0" dirty="0">
                <a:solidFill>
                  <a:srgbClr val="000000"/>
                </a:solidFill>
                <a:effectLst/>
                <a:latin typeface="Arial" panose="020B0604020202020204" pitchFamily="34" charset="0"/>
              </a:rPr>
              <a:t>value of investing</a:t>
            </a:r>
            <a:r>
              <a:rPr lang="en-US" sz="1400" b="0" i="0" dirty="0">
                <a:solidFill>
                  <a:srgbClr val="000000"/>
                </a:solidFill>
                <a:effectLst/>
                <a:latin typeface="Arial" panose="020B0604020202020204" pitchFamily="34" charset="0"/>
              </a:rPr>
              <a:t> in used construction trailers and </a:t>
            </a:r>
            <a:r>
              <a:rPr lang="en-US" sz="1400" b="1" i="0" dirty="0">
                <a:solidFill>
                  <a:srgbClr val="000000"/>
                </a:solidFill>
                <a:effectLst/>
                <a:latin typeface="Arial" panose="020B0604020202020204" pitchFamily="34" charset="0"/>
              </a:rPr>
              <a:t>portable offices</a:t>
            </a:r>
            <a:r>
              <a:rPr lang="en-US" sz="1400" b="0" i="0" dirty="0">
                <a:solidFill>
                  <a:srgbClr val="000000"/>
                </a:solidFill>
                <a:effectLst/>
                <a:latin typeface="Arial" panose="020B0604020202020204" pitchFamily="34" charset="0"/>
              </a:rPr>
              <a:t> for </a:t>
            </a:r>
            <a:r>
              <a:rPr lang="en-US" sz="1400" b="1" i="0" dirty="0">
                <a:solidFill>
                  <a:srgbClr val="000000"/>
                </a:solidFill>
                <a:effectLst/>
                <a:latin typeface="Arial" panose="020B0604020202020204" pitchFamily="34" charset="0"/>
              </a:rPr>
              <a:t>construction office rentals</a:t>
            </a:r>
            <a:r>
              <a:rPr lang="en-US" sz="1400" b="0" i="0" dirty="0">
                <a:solidFill>
                  <a:srgbClr val="000000"/>
                </a:solidFill>
                <a:effectLst/>
                <a:latin typeface="Arial" panose="020B0604020202020204" pitchFamily="34" charset="0"/>
              </a:rPr>
              <a:t> in Orlando, FL.</a:t>
            </a:r>
          </a:p>
          <a:p>
            <a:br>
              <a:rPr lang="en-US" sz="2800" dirty="0"/>
            </a:br>
            <a:endParaRPr lang="en-US" dirty="0"/>
          </a:p>
        </p:txBody>
      </p:sp>
    </p:spTree>
    <p:extLst>
      <p:ext uri="{BB962C8B-B14F-4D97-AF65-F5344CB8AC3E}">
        <p14:creationId xmlns:p14="http://schemas.microsoft.com/office/powerpoint/2010/main" val="5076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89B2DE-85E8-2268-69EB-E68961EEE6F8}"/>
              </a:ext>
            </a:extLst>
          </p:cNvPr>
          <p:cNvSpPr txBox="1"/>
          <p:nvPr/>
        </p:nvSpPr>
        <p:spPr>
          <a:xfrm>
            <a:off x="259307" y="4223865"/>
            <a:ext cx="11932693" cy="2708434"/>
          </a:xfrm>
          <a:prstGeom prst="rect">
            <a:avLst/>
          </a:prstGeom>
          <a:noFill/>
        </p:spPr>
        <p:txBody>
          <a:bodyPr wrap="square">
            <a:spAutoFit/>
          </a:bodyPr>
          <a:lstStyle/>
          <a:p>
            <a:r>
              <a:rPr lang="en-US" sz="2400" b="1" dirty="0"/>
              <a:t>Types of Used Construction Trailers</a:t>
            </a:r>
          </a:p>
          <a:p>
            <a:endParaRPr lang="en-US" b="1" dirty="0"/>
          </a:p>
          <a:p>
            <a:r>
              <a:rPr lang="en-US" sz="1600" dirty="0"/>
              <a:t>Our suppliers offer a </a:t>
            </a:r>
            <a:r>
              <a:rPr lang="en-US" sz="1600" b="1" dirty="0"/>
              <a:t>wide range of modular office solutions</a:t>
            </a:r>
            <a:r>
              <a:rPr lang="en-US" sz="1600" dirty="0"/>
              <a:t>, available for </a:t>
            </a:r>
            <a:r>
              <a:rPr lang="en-US" sz="1600" b="1" dirty="0"/>
              <a:t>sale or lease</a:t>
            </a:r>
            <a:r>
              <a:rPr lang="en-US" sz="1600" dirty="0"/>
              <a:t>, including:</a:t>
            </a:r>
          </a:p>
          <a:p>
            <a:endParaRPr lang="en-US" sz="1600" dirty="0"/>
          </a:p>
          <a:p>
            <a:pPr>
              <a:buFont typeface="Arial" panose="020B0604020202020204" pitchFamily="34" charset="0"/>
              <a:buChar char="•"/>
            </a:pPr>
            <a:r>
              <a:rPr lang="en-US" sz="1600" b="1" dirty="0"/>
              <a:t>Mobile office trailers</a:t>
            </a:r>
            <a:r>
              <a:rPr lang="en-US" sz="1600" dirty="0"/>
              <a:t> for businesses on the move</a:t>
            </a:r>
          </a:p>
          <a:p>
            <a:pPr>
              <a:buFont typeface="Arial" panose="020B0604020202020204" pitchFamily="34" charset="0"/>
              <a:buChar char="•"/>
            </a:pPr>
            <a:r>
              <a:rPr lang="en-US" sz="1600" b="1" dirty="0"/>
              <a:t>Construction site office trailers</a:t>
            </a:r>
            <a:r>
              <a:rPr lang="en-US" sz="1600" dirty="0"/>
              <a:t> for on-site project management</a:t>
            </a:r>
          </a:p>
          <a:p>
            <a:pPr>
              <a:buFont typeface="Arial" panose="020B0604020202020204" pitchFamily="34" charset="0"/>
              <a:buChar char="•"/>
            </a:pPr>
            <a:r>
              <a:rPr lang="en-US" sz="1600" b="1" dirty="0"/>
              <a:t>Prefabricated office units</a:t>
            </a:r>
            <a:r>
              <a:rPr lang="en-US" sz="1600" dirty="0"/>
              <a:t> for permanent or temporary use</a:t>
            </a:r>
          </a:p>
          <a:p>
            <a:pPr>
              <a:buFont typeface="Arial" panose="020B0604020202020204" pitchFamily="34" charset="0"/>
              <a:buChar char="•"/>
            </a:pPr>
            <a:r>
              <a:rPr lang="en-US" sz="1600" b="1" dirty="0"/>
              <a:t>Portable office buildings</a:t>
            </a:r>
            <a:r>
              <a:rPr lang="en-US" sz="1600" dirty="0"/>
              <a:t> for fast and efficient workspace setup</a:t>
            </a:r>
          </a:p>
          <a:p>
            <a:pPr>
              <a:buFont typeface="Arial" panose="020B0604020202020204" pitchFamily="34" charset="0"/>
              <a:buChar char="•"/>
            </a:pPr>
            <a:r>
              <a:rPr lang="en-US" sz="1600" b="1" dirty="0"/>
              <a:t>Temporary office space</a:t>
            </a:r>
            <a:r>
              <a:rPr lang="en-US" sz="1600" dirty="0"/>
              <a:t> for seasonal or short-term business needs</a:t>
            </a:r>
          </a:p>
          <a:p>
            <a:pPr>
              <a:buFont typeface="Arial" panose="020B0604020202020204" pitchFamily="34" charset="0"/>
              <a:buChar char="•"/>
            </a:pPr>
            <a:r>
              <a:rPr lang="en-US" sz="1600" b="1" dirty="0"/>
              <a:t>Modular office complexes</a:t>
            </a:r>
            <a:r>
              <a:rPr lang="en-US" sz="1600" dirty="0"/>
              <a:t> for growing companies that need additional space</a:t>
            </a:r>
          </a:p>
        </p:txBody>
      </p:sp>
      <p:sp>
        <p:nvSpPr>
          <p:cNvPr id="6" name="Rectangle 5">
            <a:extLst>
              <a:ext uri="{FF2B5EF4-FFF2-40B4-BE49-F238E27FC236}">
                <a16:creationId xmlns:a16="http://schemas.microsoft.com/office/drawing/2014/main" id="{24A38A16-C018-1083-F365-EA3A1B2E9058}"/>
              </a:ext>
            </a:extLst>
          </p:cNvPr>
          <p:cNvSpPr/>
          <p:nvPr/>
        </p:nvSpPr>
        <p:spPr>
          <a:xfrm>
            <a:off x="0" y="0"/>
            <a:ext cx="12192000" cy="4097438"/>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Our Team is Standing By TO Get You Quotes from Local Partners</a:t>
            </a:r>
            <a:endParaRPr lang="en-US" sz="4000" dirty="0"/>
          </a:p>
          <a:p>
            <a:pPr algn="ctr"/>
            <a:r>
              <a:rPr lang="en-US" sz="2000" dirty="0"/>
              <a:t>Most people get a respond within 15 minutes</a:t>
            </a:r>
            <a:endParaRPr lang="en-US" sz="4000" dirty="0"/>
          </a:p>
        </p:txBody>
      </p:sp>
      <p:sp>
        <p:nvSpPr>
          <p:cNvPr id="7" name="Rounded Rectangle 6">
            <a:extLst>
              <a:ext uri="{FF2B5EF4-FFF2-40B4-BE49-F238E27FC236}">
                <a16:creationId xmlns:a16="http://schemas.microsoft.com/office/drawing/2014/main" id="{4D086F36-99DD-B618-1B95-FBAEB8C2C6CC}"/>
              </a:ext>
            </a:extLst>
          </p:cNvPr>
          <p:cNvSpPr/>
          <p:nvPr/>
        </p:nvSpPr>
        <p:spPr>
          <a:xfrm>
            <a:off x="2690219" y="2894991"/>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SHOW ME PRICES</a:t>
            </a:r>
          </a:p>
        </p:txBody>
      </p:sp>
    </p:spTree>
    <p:extLst>
      <p:ext uri="{BB962C8B-B14F-4D97-AF65-F5344CB8AC3E}">
        <p14:creationId xmlns:p14="http://schemas.microsoft.com/office/powerpoint/2010/main" val="417644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62D1A-5E54-6EAA-30B0-954945E0D21D}"/>
              </a:ext>
            </a:extLst>
          </p:cNvPr>
          <p:cNvSpPr txBox="1"/>
          <p:nvPr/>
        </p:nvSpPr>
        <p:spPr>
          <a:xfrm>
            <a:off x="231654" y="0"/>
            <a:ext cx="11006667" cy="646331"/>
          </a:xfrm>
          <a:prstGeom prst="rect">
            <a:avLst/>
          </a:prstGeom>
          <a:noFill/>
        </p:spPr>
        <p:txBody>
          <a:bodyPr wrap="square">
            <a:spAutoFit/>
          </a:bodyPr>
          <a:lstStyle/>
          <a:p>
            <a:pPr algn="ctr"/>
            <a:r>
              <a:rPr lang="en-US" sz="3600" dirty="0">
                <a:solidFill>
                  <a:srgbClr val="16285F"/>
                </a:solidFill>
                <a:latin typeface="Times New Roman" panose="02020603050405020304" pitchFamily="18" charset="0"/>
                <a:ea typeface="Times New Roman" panose="02020603050405020304" pitchFamily="18" charset="0"/>
              </a:rPr>
              <a:t>Used Construction Trailers For Sale in Florida</a:t>
            </a:r>
          </a:p>
        </p:txBody>
      </p:sp>
      <p:sp>
        <p:nvSpPr>
          <p:cNvPr id="10" name="TextBox 9">
            <a:extLst>
              <a:ext uri="{FF2B5EF4-FFF2-40B4-BE49-F238E27FC236}">
                <a16:creationId xmlns:a16="http://schemas.microsoft.com/office/drawing/2014/main" id="{0E3E395F-6B88-3533-8449-13E99852C6D1}"/>
              </a:ext>
            </a:extLst>
          </p:cNvPr>
          <p:cNvSpPr txBox="1"/>
          <p:nvPr/>
        </p:nvSpPr>
        <p:spPr>
          <a:xfrm>
            <a:off x="816015" y="2376701"/>
            <a:ext cx="1869312" cy="646331"/>
          </a:xfrm>
          <a:prstGeom prst="rect">
            <a:avLst/>
          </a:prstGeom>
          <a:noFill/>
        </p:spPr>
        <p:txBody>
          <a:bodyPr wrap="square">
            <a:spAutoFit/>
          </a:bodyPr>
          <a:lstStyle/>
          <a:p>
            <a:r>
              <a:rPr lang="en-US" dirty="0"/>
              <a:t>10’ Office Trailer</a:t>
            </a:r>
          </a:p>
          <a:p>
            <a:r>
              <a:rPr lang="en-US"/>
              <a:t>$3,500-</a:t>
            </a:r>
            <a:r>
              <a:rPr lang="en-US" dirty="0"/>
              <a:t>$6,000</a:t>
            </a:r>
          </a:p>
        </p:txBody>
      </p:sp>
      <p:sp>
        <p:nvSpPr>
          <p:cNvPr id="11" name="TextBox 10">
            <a:extLst>
              <a:ext uri="{FF2B5EF4-FFF2-40B4-BE49-F238E27FC236}">
                <a16:creationId xmlns:a16="http://schemas.microsoft.com/office/drawing/2014/main" id="{8A0ED978-C73A-664A-BA4A-2D974D068B33}"/>
              </a:ext>
            </a:extLst>
          </p:cNvPr>
          <p:cNvSpPr txBox="1"/>
          <p:nvPr/>
        </p:nvSpPr>
        <p:spPr>
          <a:xfrm>
            <a:off x="3335598" y="2376701"/>
            <a:ext cx="1869312" cy="923330"/>
          </a:xfrm>
          <a:prstGeom prst="rect">
            <a:avLst/>
          </a:prstGeom>
          <a:noFill/>
        </p:spPr>
        <p:txBody>
          <a:bodyPr wrap="square">
            <a:spAutoFit/>
          </a:bodyPr>
          <a:lstStyle/>
          <a:p>
            <a:r>
              <a:rPr lang="en-US" dirty="0"/>
              <a:t>20’ Office Trailer</a:t>
            </a:r>
          </a:p>
          <a:p>
            <a:r>
              <a:rPr lang="en-US" dirty="0"/>
              <a:t>$5,000-$11,000</a:t>
            </a:r>
          </a:p>
          <a:p>
            <a:endParaRPr lang="en-US" dirty="0"/>
          </a:p>
        </p:txBody>
      </p:sp>
      <p:sp>
        <p:nvSpPr>
          <p:cNvPr id="12" name="TextBox 11">
            <a:extLst>
              <a:ext uri="{FF2B5EF4-FFF2-40B4-BE49-F238E27FC236}">
                <a16:creationId xmlns:a16="http://schemas.microsoft.com/office/drawing/2014/main" id="{0B3A3AC4-4A2F-5945-C5BA-FE0A2ABFE3EC}"/>
              </a:ext>
            </a:extLst>
          </p:cNvPr>
          <p:cNvSpPr txBox="1"/>
          <p:nvPr/>
        </p:nvSpPr>
        <p:spPr>
          <a:xfrm>
            <a:off x="5855181" y="2376701"/>
            <a:ext cx="1869312" cy="646331"/>
          </a:xfrm>
          <a:prstGeom prst="rect">
            <a:avLst/>
          </a:prstGeom>
          <a:noFill/>
        </p:spPr>
        <p:txBody>
          <a:bodyPr wrap="square">
            <a:spAutoFit/>
          </a:bodyPr>
          <a:lstStyle/>
          <a:p>
            <a:r>
              <a:rPr lang="en-US" dirty="0"/>
              <a:t>28’ Office Trailer</a:t>
            </a:r>
          </a:p>
          <a:p>
            <a:r>
              <a:rPr lang="en-US" dirty="0"/>
              <a:t>$7,000-$20,000</a:t>
            </a:r>
          </a:p>
        </p:txBody>
      </p:sp>
      <p:sp>
        <p:nvSpPr>
          <p:cNvPr id="13" name="TextBox 12">
            <a:extLst>
              <a:ext uri="{FF2B5EF4-FFF2-40B4-BE49-F238E27FC236}">
                <a16:creationId xmlns:a16="http://schemas.microsoft.com/office/drawing/2014/main" id="{0EAF256A-0E81-419B-E35A-891F2F0187DD}"/>
              </a:ext>
            </a:extLst>
          </p:cNvPr>
          <p:cNvSpPr txBox="1"/>
          <p:nvPr/>
        </p:nvSpPr>
        <p:spPr>
          <a:xfrm>
            <a:off x="8374764" y="2376701"/>
            <a:ext cx="1869312" cy="646331"/>
          </a:xfrm>
          <a:prstGeom prst="rect">
            <a:avLst/>
          </a:prstGeom>
          <a:noFill/>
        </p:spPr>
        <p:txBody>
          <a:bodyPr wrap="square">
            <a:spAutoFit/>
          </a:bodyPr>
          <a:lstStyle/>
          <a:p>
            <a:r>
              <a:rPr lang="en-US" dirty="0"/>
              <a:t>32’ Office Trailer</a:t>
            </a:r>
          </a:p>
          <a:p>
            <a:r>
              <a:rPr lang="en-US" dirty="0"/>
              <a:t>$12,000-$22,000</a:t>
            </a:r>
          </a:p>
        </p:txBody>
      </p:sp>
      <p:sp>
        <p:nvSpPr>
          <p:cNvPr id="14" name="Rectangle 13">
            <a:extLst>
              <a:ext uri="{FF2B5EF4-FFF2-40B4-BE49-F238E27FC236}">
                <a16:creationId xmlns:a16="http://schemas.microsoft.com/office/drawing/2014/main" id="{12548FA8-1510-C874-C994-02C42854D052}"/>
              </a:ext>
            </a:extLst>
          </p:cNvPr>
          <p:cNvSpPr/>
          <p:nvPr/>
        </p:nvSpPr>
        <p:spPr>
          <a:xfrm>
            <a:off x="913917" y="3045388"/>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19" name="TextBox 18">
            <a:extLst>
              <a:ext uri="{FF2B5EF4-FFF2-40B4-BE49-F238E27FC236}">
                <a16:creationId xmlns:a16="http://schemas.microsoft.com/office/drawing/2014/main" id="{857B619D-FDDD-9F67-373B-6EC758D99B8D}"/>
              </a:ext>
            </a:extLst>
          </p:cNvPr>
          <p:cNvSpPr txBox="1"/>
          <p:nvPr/>
        </p:nvSpPr>
        <p:spPr>
          <a:xfrm>
            <a:off x="898644" y="5544715"/>
            <a:ext cx="1869312" cy="646331"/>
          </a:xfrm>
          <a:prstGeom prst="rect">
            <a:avLst/>
          </a:prstGeom>
          <a:noFill/>
        </p:spPr>
        <p:txBody>
          <a:bodyPr wrap="square">
            <a:spAutoFit/>
          </a:bodyPr>
          <a:lstStyle/>
          <a:p>
            <a:r>
              <a:rPr lang="en-US" dirty="0"/>
              <a:t>36’ Office Trailer</a:t>
            </a:r>
          </a:p>
          <a:p>
            <a:r>
              <a:rPr lang="en-US" dirty="0"/>
              <a:t>$14,000-$25,000</a:t>
            </a:r>
          </a:p>
        </p:txBody>
      </p:sp>
      <p:sp>
        <p:nvSpPr>
          <p:cNvPr id="20" name="TextBox 19">
            <a:extLst>
              <a:ext uri="{FF2B5EF4-FFF2-40B4-BE49-F238E27FC236}">
                <a16:creationId xmlns:a16="http://schemas.microsoft.com/office/drawing/2014/main" id="{BE30BF34-8A68-D3AA-9D9F-36E0F3FCEDDC}"/>
              </a:ext>
            </a:extLst>
          </p:cNvPr>
          <p:cNvSpPr txBox="1"/>
          <p:nvPr/>
        </p:nvSpPr>
        <p:spPr>
          <a:xfrm>
            <a:off x="3415334" y="5578954"/>
            <a:ext cx="2182471" cy="646331"/>
          </a:xfrm>
          <a:prstGeom prst="rect">
            <a:avLst/>
          </a:prstGeom>
          <a:noFill/>
        </p:spPr>
        <p:txBody>
          <a:bodyPr wrap="square">
            <a:spAutoFit/>
          </a:bodyPr>
          <a:lstStyle/>
          <a:p>
            <a:r>
              <a:rPr lang="en-US" dirty="0"/>
              <a:t>44’ Office Trailer</a:t>
            </a:r>
          </a:p>
          <a:p>
            <a:r>
              <a:rPr lang="en-US" dirty="0"/>
              <a:t>$15,000-$26,000</a:t>
            </a:r>
          </a:p>
        </p:txBody>
      </p:sp>
      <p:sp>
        <p:nvSpPr>
          <p:cNvPr id="21" name="TextBox 20">
            <a:extLst>
              <a:ext uri="{FF2B5EF4-FFF2-40B4-BE49-F238E27FC236}">
                <a16:creationId xmlns:a16="http://schemas.microsoft.com/office/drawing/2014/main" id="{7B1D4834-43AE-6CD1-7D8A-7D5EE410CD37}"/>
              </a:ext>
            </a:extLst>
          </p:cNvPr>
          <p:cNvSpPr txBox="1"/>
          <p:nvPr/>
        </p:nvSpPr>
        <p:spPr>
          <a:xfrm>
            <a:off x="5855181" y="5601619"/>
            <a:ext cx="1869312" cy="646331"/>
          </a:xfrm>
          <a:prstGeom prst="rect">
            <a:avLst/>
          </a:prstGeom>
          <a:noFill/>
        </p:spPr>
        <p:txBody>
          <a:bodyPr wrap="square">
            <a:spAutoFit/>
          </a:bodyPr>
          <a:lstStyle/>
          <a:p>
            <a:r>
              <a:rPr lang="en-US" dirty="0"/>
              <a:t>56’ Office Trailer</a:t>
            </a:r>
          </a:p>
          <a:p>
            <a:r>
              <a:rPr lang="en-US" dirty="0"/>
              <a:t>$16,000-$45,000</a:t>
            </a:r>
          </a:p>
        </p:txBody>
      </p:sp>
      <p:sp>
        <p:nvSpPr>
          <p:cNvPr id="22" name="TextBox 21">
            <a:extLst>
              <a:ext uri="{FF2B5EF4-FFF2-40B4-BE49-F238E27FC236}">
                <a16:creationId xmlns:a16="http://schemas.microsoft.com/office/drawing/2014/main" id="{2633D03C-0D44-770D-5EDF-E02B4AFF6B42}"/>
              </a:ext>
            </a:extLst>
          </p:cNvPr>
          <p:cNvSpPr txBox="1"/>
          <p:nvPr/>
        </p:nvSpPr>
        <p:spPr>
          <a:xfrm>
            <a:off x="8374764" y="5647433"/>
            <a:ext cx="1869312" cy="646331"/>
          </a:xfrm>
          <a:prstGeom prst="rect">
            <a:avLst/>
          </a:prstGeom>
          <a:noFill/>
        </p:spPr>
        <p:txBody>
          <a:bodyPr wrap="square">
            <a:spAutoFit/>
          </a:bodyPr>
          <a:lstStyle/>
          <a:p>
            <a:r>
              <a:rPr lang="en-US" dirty="0"/>
              <a:t>64’ Office Trailer</a:t>
            </a:r>
          </a:p>
          <a:p>
            <a:r>
              <a:rPr lang="en-US" dirty="0"/>
              <a:t>$19,000-$50,000</a:t>
            </a:r>
          </a:p>
        </p:txBody>
      </p:sp>
      <p:sp>
        <p:nvSpPr>
          <p:cNvPr id="23" name="Rectangle 22">
            <a:extLst>
              <a:ext uri="{FF2B5EF4-FFF2-40B4-BE49-F238E27FC236}">
                <a16:creationId xmlns:a16="http://schemas.microsoft.com/office/drawing/2014/main" id="{74E401C9-330A-236F-1DE5-254ADE2C518E}"/>
              </a:ext>
            </a:extLst>
          </p:cNvPr>
          <p:cNvSpPr/>
          <p:nvPr/>
        </p:nvSpPr>
        <p:spPr>
          <a:xfrm>
            <a:off x="3376430" y="306831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4" name="Rectangle 23">
            <a:extLst>
              <a:ext uri="{FF2B5EF4-FFF2-40B4-BE49-F238E27FC236}">
                <a16:creationId xmlns:a16="http://schemas.microsoft.com/office/drawing/2014/main" id="{69DAEA8D-09E4-2374-F7A1-0B27B4F186F3}"/>
              </a:ext>
            </a:extLst>
          </p:cNvPr>
          <p:cNvSpPr/>
          <p:nvPr/>
        </p:nvSpPr>
        <p:spPr>
          <a:xfrm>
            <a:off x="5916753" y="3086449"/>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5" name="Rectangle 24">
            <a:extLst>
              <a:ext uri="{FF2B5EF4-FFF2-40B4-BE49-F238E27FC236}">
                <a16:creationId xmlns:a16="http://schemas.microsoft.com/office/drawing/2014/main" id="{020A4738-44DF-81CA-E9DE-626CA8239BF9}"/>
              </a:ext>
            </a:extLst>
          </p:cNvPr>
          <p:cNvSpPr/>
          <p:nvPr/>
        </p:nvSpPr>
        <p:spPr>
          <a:xfrm>
            <a:off x="8424036" y="3023743"/>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6" name="Rectangle 25">
            <a:extLst>
              <a:ext uri="{FF2B5EF4-FFF2-40B4-BE49-F238E27FC236}">
                <a16:creationId xmlns:a16="http://schemas.microsoft.com/office/drawing/2014/main" id="{0CB18EB0-88A4-F08D-E262-53302C5977F5}"/>
              </a:ext>
            </a:extLst>
          </p:cNvPr>
          <p:cNvSpPr/>
          <p:nvPr/>
        </p:nvSpPr>
        <p:spPr>
          <a:xfrm>
            <a:off x="976452" y="619759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7" name="Rectangle 26">
            <a:extLst>
              <a:ext uri="{FF2B5EF4-FFF2-40B4-BE49-F238E27FC236}">
                <a16:creationId xmlns:a16="http://schemas.microsoft.com/office/drawing/2014/main" id="{573F62DE-E61A-6418-FFF3-F457212A0896}"/>
              </a:ext>
            </a:extLst>
          </p:cNvPr>
          <p:cNvSpPr/>
          <p:nvPr/>
        </p:nvSpPr>
        <p:spPr>
          <a:xfrm>
            <a:off x="3460909" y="6226531"/>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8" name="Rectangle 27">
            <a:extLst>
              <a:ext uri="{FF2B5EF4-FFF2-40B4-BE49-F238E27FC236}">
                <a16:creationId xmlns:a16="http://schemas.microsoft.com/office/drawing/2014/main" id="{3964A5EB-C3A0-0EA5-B2D0-6457080EC8FF}"/>
              </a:ext>
            </a:extLst>
          </p:cNvPr>
          <p:cNvSpPr/>
          <p:nvPr/>
        </p:nvSpPr>
        <p:spPr>
          <a:xfrm>
            <a:off x="5859605" y="624795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9" name="Rectangle 28">
            <a:extLst>
              <a:ext uri="{FF2B5EF4-FFF2-40B4-BE49-F238E27FC236}">
                <a16:creationId xmlns:a16="http://schemas.microsoft.com/office/drawing/2014/main" id="{C33ACB4B-05CF-751D-CDF5-8CA065B459D3}"/>
              </a:ext>
            </a:extLst>
          </p:cNvPr>
          <p:cNvSpPr/>
          <p:nvPr/>
        </p:nvSpPr>
        <p:spPr>
          <a:xfrm>
            <a:off x="8432716" y="6248969"/>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pic>
        <p:nvPicPr>
          <p:cNvPr id="31" name="Picture 30">
            <a:extLst>
              <a:ext uri="{FF2B5EF4-FFF2-40B4-BE49-F238E27FC236}">
                <a16:creationId xmlns:a16="http://schemas.microsoft.com/office/drawing/2014/main" id="{D16CC1C9-B49B-5C87-D0B4-2FAC73176377}"/>
              </a:ext>
            </a:extLst>
          </p:cNvPr>
          <p:cNvPicPr>
            <a:picLocks noChangeAspect="1"/>
          </p:cNvPicPr>
          <p:nvPr/>
        </p:nvPicPr>
        <p:blipFill>
          <a:blip r:embed="rId2"/>
          <a:stretch>
            <a:fillRect/>
          </a:stretch>
        </p:blipFill>
        <p:spPr>
          <a:xfrm>
            <a:off x="527833" y="1058484"/>
            <a:ext cx="2332982" cy="1127608"/>
          </a:xfrm>
          <a:prstGeom prst="rect">
            <a:avLst/>
          </a:prstGeom>
        </p:spPr>
      </p:pic>
      <p:pic>
        <p:nvPicPr>
          <p:cNvPr id="33" name="Picture 32">
            <a:extLst>
              <a:ext uri="{FF2B5EF4-FFF2-40B4-BE49-F238E27FC236}">
                <a16:creationId xmlns:a16="http://schemas.microsoft.com/office/drawing/2014/main" id="{1E77F464-97CA-884A-2BA0-BE5AC9A38E66}"/>
              </a:ext>
            </a:extLst>
          </p:cNvPr>
          <p:cNvPicPr>
            <a:picLocks noChangeAspect="1"/>
          </p:cNvPicPr>
          <p:nvPr/>
        </p:nvPicPr>
        <p:blipFill>
          <a:blip r:embed="rId3"/>
          <a:stretch>
            <a:fillRect/>
          </a:stretch>
        </p:blipFill>
        <p:spPr>
          <a:xfrm>
            <a:off x="2712023" y="1006368"/>
            <a:ext cx="2549554" cy="1232285"/>
          </a:xfrm>
          <a:prstGeom prst="rect">
            <a:avLst/>
          </a:prstGeom>
        </p:spPr>
      </p:pic>
      <p:pic>
        <p:nvPicPr>
          <p:cNvPr id="35" name="Picture 34">
            <a:extLst>
              <a:ext uri="{FF2B5EF4-FFF2-40B4-BE49-F238E27FC236}">
                <a16:creationId xmlns:a16="http://schemas.microsoft.com/office/drawing/2014/main" id="{E1FFE7F2-1A8B-577D-2A32-1FE88572B030}"/>
              </a:ext>
            </a:extLst>
          </p:cNvPr>
          <p:cNvPicPr>
            <a:picLocks noChangeAspect="1"/>
          </p:cNvPicPr>
          <p:nvPr/>
        </p:nvPicPr>
        <p:blipFill>
          <a:blip r:embed="rId4"/>
          <a:stretch>
            <a:fillRect/>
          </a:stretch>
        </p:blipFill>
        <p:spPr>
          <a:xfrm>
            <a:off x="5261577" y="958298"/>
            <a:ext cx="2822294" cy="1364109"/>
          </a:xfrm>
          <a:prstGeom prst="rect">
            <a:avLst/>
          </a:prstGeom>
        </p:spPr>
      </p:pic>
      <p:pic>
        <p:nvPicPr>
          <p:cNvPr id="37" name="Picture 36">
            <a:extLst>
              <a:ext uri="{FF2B5EF4-FFF2-40B4-BE49-F238E27FC236}">
                <a16:creationId xmlns:a16="http://schemas.microsoft.com/office/drawing/2014/main" id="{9772FF1C-83D8-3571-715E-51D1676AE582}"/>
              </a:ext>
            </a:extLst>
          </p:cNvPr>
          <p:cNvPicPr>
            <a:picLocks noChangeAspect="1"/>
          </p:cNvPicPr>
          <p:nvPr/>
        </p:nvPicPr>
        <p:blipFill>
          <a:blip r:embed="rId5"/>
          <a:stretch>
            <a:fillRect/>
          </a:stretch>
        </p:blipFill>
        <p:spPr>
          <a:xfrm>
            <a:off x="7932837" y="992748"/>
            <a:ext cx="2784195" cy="1345694"/>
          </a:xfrm>
          <a:prstGeom prst="rect">
            <a:avLst/>
          </a:prstGeom>
        </p:spPr>
      </p:pic>
      <p:pic>
        <p:nvPicPr>
          <p:cNvPr id="39" name="Picture 38">
            <a:extLst>
              <a:ext uri="{FF2B5EF4-FFF2-40B4-BE49-F238E27FC236}">
                <a16:creationId xmlns:a16="http://schemas.microsoft.com/office/drawing/2014/main" id="{2B77CBAF-A3AF-54D9-3B66-6F2712630471}"/>
              </a:ext>
            </a:extLst>
          </p:cNvPr>
          <p:cNvPicPr>
            <a:picLocks noChangeAspect="1"/>
          </p:cNvPicPr>
          <p:nvPr/>
        </p:nvPicPr>
        <p:blipFill>
          <a:blip r:embed="rId6"/>
          <a:stretch>
            <a:fillRect/>
          </a:stretch>
        </p:blipFill>
        <p:spPr>
          <a:xfrm>
            <a:off x="434975" y="4271925"/>
            <a:ext cx="2722984" cy="1316109"/>
          </a:xfrm>
          <a:prstGeom prst="rect">
            <a:avLst/>
          </a:prstGeom>
        </p:spPr>
      </p:pic>
      <p:pic>
        <p:nvPicPr>
          <p:cNvPr id="41" name="Picture 40">
            <a:extLst>
              <a:ext uri="{FF2B5EF4-FFF2-40B4-BE49-F238E27FC236}">
                <a16:creationId xmlns:a16="http://schemas.microsoft.com/office/drawing/2014/main" id="{998502C9-EF48-CEF0-748A-535AF2F15AB1}"/>
              </a:ext>
            </a:extLst>
          </p:cNvPr>
          <p:cNvPicPr>
            <a:picLocks noChangeAspect="1"/>
          </p:cNvPicPr>
          <p:nvPr/>
        </p:nvPicPr>
        <p:blipFill>
          <a:blip r:embed="rId7"/>
          <a:stretch>
            <a:fillRect/>
          </a:stretch>
        </p:blipFill>
        <p:spPr>
          <a:xfrm>
            <a:off x="3089917" y="4383554"/>
            <a:ext cx="2556920" cy="1235845"/>
          </a:xfrm>
          <a:prstGeom prst="rect">
            <a:avLst/>
          </a:prstGeom>
        </p:spPr>
      </p:pic>
      <p:pic>
        <p:nvPicPr>
          <p:cNvPr id="43" name="Picture 42">
            <a:extLst>
              <a:ext uri="{FF2B5EF4-FFF2-40B4-BE49-F238E27FC236}">
                <a16:creationId xmlns:a16="http://schemas.microsoft.com/office/drawing/2014/main" id="{8AEF6E4A-DDF0-F2C1-E727-5965DD38637C}"/>
              </a:ext>
            </a:extLst>
          </p:cNvPr>
          <p:cNvPicPr>
            <a:picLocks noChangeAspect="1"/>
          </p:cNvPicPr>
          <p:nvPr/>
        </p:nvPicPr>
        <p:blipFill>
          <a:blip r:embed="rId8"/>
          <a:stretch>
            <a:fillRect/>
          </a:stretch>
        </p:blipFill>
        <p:spPr>
          <a:xfrm>
            <a:off x="5646837" y="4399589"/>
            <a:ext cx="2407802" cy="1163771"/>
          </a:xfrm>
          <a:prstGeom prst="rect">
            <a:avLst/>
          </a:prstGeom>
        </p:spPr>
      </p:pic>
      <p:pic>
        <p:nvPicPr>
          <p:cNvPr id="45" name="Picture 44">
            <a:extLst>
              <a:ext uri="{FF2B5EF4-FFF2-40B4-BE49-F238E27FC236}">
                <a16:creationId xmlns:a16="http://schemas.microsoft.com/office/drawing/2014/main" id="{00A508CB-098C-441B-56BB-B9A6E75510EF}"/>
              </a:ext>
            </a:extLst>
          </p:cNvPr>
          <p:cNvPicPr>
            <a:picLocks noChangeAspect="1"/>
          </p:cNvPicPr>
          <p:nvPr/>
        </p:nvPicPr>
        <p:blipFill>
          <a:blip r:embed="rId9"/>
          <a:stretch>
            <a:fillRect/>
          </a:stretch>
        </p:blipFill>
        <p:spPr>
          <a:xfrm>
            <a:off x="7970131" y="4293351"/>
            <a:ext cx="2902998" cy="1403116"/>
          </a:xfrm>
          <a:prstGeom prst="rect">
            <a:avLst/>
          </a:prstGeom>
        </p:spPr>
      </p:pic>
    </p:spTree>
    <p:extLst>
      <p:ext uri="{BB962C8B-B14F-4D97-AF65-F5344CB8AC3E}">
        <p14:creationId xmlns:p14="http://schemas.microsoft.com/office/powerpoint/2010/main" val="424812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62D1A-5E54-6EAA-30B0-954945E0D21D}"/>
              </a:ext>
            </a:extLst>
          </p:cNvPr>
          <p:cNvSpPr txBox="1"/>
          <p:nvPr/>
        </p:nvSpPr>
        <p:spPr>
          <a:xfrm>
            <a:off x="231654" y="0"/>
            <a:ext cx="11006667" cy="646331"/>
          </a:xfrm>
          <a:prstGeom prst="rect">
            <a:avLst/>
          </a:prstGeom>
          <a:noFill/>
        </p:spPr>
        <p:txBody>
          <a:bodyPr wrap="square">
            <a:spAutoFit/>
          </a:bodyPr>
          <a:lstStyle/>
          <a:p>
            <a:pPr algn="ctr"/>
            <a:r>
              <a:rPr lang="en-US" sz="3600" dirty="0">
                <a:solidFill>
                  <a:srgbClr val="16285F"/>
                </a:solidFill>
                <a:latin typeface="Times New Roman" panose="02020603050405020304" pitchFamily="18" charset="0"/>
                <a:ea typeface="Times New Roman" panose="02020603050405020304" pitchFamily="18" charset="0"/>
              </a:rPr>
              <a:t>Used Construction Trailers For Rent in Florida</a:t>
            </a:r>
          </a:p>
        </p:txBody>
      </p:sp>
      <p:sp>
        <p:nvSpPr>
          <p:cNvPr id="10" name="TextBox 9">
            <a:extLst>
              <a:ext uri="{FF2B5EF4-FFF2-40B4-BE49-F238E27FC236}">
                <a16:creationId xmlns:a16="http://schemas.microsoft.com/office/drawing/2014/main" id="{0E3E395F-6B88-3533-8449-13E99852C6D1}"/>
              </a:ext>
            </a:extLst>
          </p:cNvPr>
          <p:cNvSpPr txBox="1"/>
          <p:nvPr/>
        </p:nvSpPr>
        <p:spPr>
          <a:xfrm>
            <a:off x="816014" y="2376701"/>
            <a:ext cx="2126847" cy="646331"/>
          </a:xfrm>
          <a:prstGeom prst="rect">
            <a:avLst/>
          </a:prstGeom>
          <a:noFill/>
        </p:spPr>
        <p:txBody>
          <a:bodyPr wrap="square">
            <a:spAutoFit/>
          </a:bodyPr>
          <a:lstStyle/>
          <a:p>
            <a:r>
              <a:rPr lang="en-US" dirty="0"/>
              <a:t>10’ Office Trailer</a:t>
            </a:r>
          </a:p>
          <a:p>
            <a:r>
              <a:rPr lang="en-US" dirty="0"/>
              <a:t>$175-$300/Month</a:t>
            </a:r>
          </a:p>
        </p:txBody>
      </p:sp>
      <p:sp>
        <p:nvSpPr>
          <p:cNvPr id="11" name="TextBox 10">
            <a:extLst>
              <a:ext uri="{FF2B5EF4-FFF2-40B4-BE49-F238E27FC236}">
                <a16:creationId xmlns:a16="http://schemas.microsoft.com/office/drawing/2014/main" id="{8A0ED978-C73A-664A-BA4A-2D974D068B33}"/>
              </a:ext>
            </a:extLst>
          </p:cNvPr>
          <p:cNvSpPr txBox="1"/>
          <p:nvPr/>
        </p:nvSpPr>
        <p:spPr>
          <a:xfrm>
            <a:off x="3335597" y="2376701"/>
            <a:ext cx="2135287" cy="923330"/>
          </a:xfrm>
          <a:prstGeom prst="rect">
            <a:avLst/>
          </a:prstGeom>
          <a:noFill/>
        </p:spPr>
        <p:txBody>
          <a:bodyPr wrap="square">
            <a:spAutoFit/>
          </a:bodyPr>
          <a:lstStyle/>
          <a:p>
            <a:r>
              <a:rPr lang="en-US" dirty="0"/>
              <a:t>20’ Office Trailer</a:t>
            </a:r>
          </a:p>
          <a:p>
            <a:r>
              <a:rPr lang="en-US" dirty="0"/>
              <a:t>$240-$325/Month</a:t>
            </a:r>
          </a:p>
          <a:p>
            <a:endParaRPr lang="en-US" dirty="0"/>
          </a:p>
        </p:txBody>
      </p:sp>
      <p:sp>
        <p:nvSpPr>
          <p:cNvPr id="12" name="TextBox 11">
            <a:extLst>
              <a:ext uri="{FF2B5EF4-FFF2-40B4-BE49-F238E27FC236}">
                <a16:creationId xmlns:a16="http://schemas.microsoft.com/office/drawing/2014/main" id="{0B3A3AC4-4A2F-5945-C5BA-FE0A2ABFE3EC}"/>
              </a:ext>
            </a:extLst>
          </p:cNvPr>
          <p:cNvSpPr txBox="1"/>
          <p:nvPr/>
        </p:nvSpPr>
        <p:spPr>
          <a:xfrm>
            <a:off x="5855181" y="2376701"/>
            <a:ext cx="2323780" cy="646331"/>
          </a:xfrm>
          <a:prstGeom prst="rect">
            <a:avLst/>
          </a:prstGeom>
          <a:noFill/>
        </p:spPr>
        <p:txBody>
          <a:bodyPr wrap="square">
            <a:spAutoFit/>
          </a:bodyPr>
          <a:lstStyle/>
          <a:p>
            <a:r>
              <a:rPr lang="en-US" dirty="0"/>
              <a:t>28’ Office Trailer</a:t>
            </a:r>
          </a:p>
          <a:p>
            <a:r>
              <a:rPr lang="en-US" dirty="0"/>
              <a:t>$250-$375/Month</a:t>
            </a:r>
          </a:p>
        </p:txBody>
      </p:sp>
      <p:sp>
        <p:nvSpPr>
          <p:cNvPr id="13" name="TextBox 12">
            <a:extLst>
              <a:ext uri="{FF2B5EF4-FFF2-40B4-BE49-F238E27FC236}">
                <a16:creationId xmlns:a16="http://schemas.microsoft.com/office/drawing/2014/main" id="{0EAF256A-0E81-419B-E35A-891F2F0187DD}"/>
              </a:ext>
            </a:extLst>
          </p:cNvPr>
          <p:cNvSpPr txBox="1"/>
          <p:nvPr/>
        </p:nvSpPr>
        <p:spPr>
          <a:xfrm>
            <a:off x="8374764" y="2376701"/>
            <a:ext cx="2244526" cy="646331"/>
          </a:xfrm>
          <a:prstGeom prst="rect">
            <a:avLst/>
          </a:prstGeom>
          <a:noFill/>
        </p:spPr>
        <p:txBody>
          <a:bodyPr wrap="square">
            <a:spAutoFit/>
          </a:bodyPr>
          <a:lstStyle/>
          <a:p>
            <a:r>
              <a:rPr lang="en-US" dirty="0"/>
              <a:t>32’ Office Trailer</a:t>
            </a:r>
          </a:p>
          <a:p>
            <a:r>
              <a:rPr lang="en-US" dirty="0"/>
              <a:t>$300-$400/month</a:t>
            </a:r>
          </a:p>
        </p:txBody>
      </p:sp>
      <p:sp>
        <p:nvSpPr>
          <p:cNvPr id="14" name="Rectangle 13">
            <a:extLst>
              <a:ext uri="{FF2B5EF4-FFF2-40B4-BE49-F238E27FC236}">
                <a16:creationId xmlns:a16="http://schemas.microsoft.com/office/drawing/2014/main" id="{12548FA8-1510-C874-C994-02C42854D052}"/>
              </a:ext>
            </a:extLst>
          </p:cNvPr>
          <p:cNvSpPr/>
          <p:nvPr/>
        </p:nvSpPr>
        <p:spPr>
          <a:xfrm>
            <a:off x="913917" y="3045388"/>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19" name="TextBox 18">
            <a:extLst>
              <a:ext uri="{FF2B5EF4-FFF2-40B4-BE49-F238E27FC236}">
                <a16:creationId xmlns:a16="http://schemas.microsoft.com/office/drawing/2014/main" id="{857B619D-FDDD-9F67-373B-6EC758D99B8D}"/>
              </a:ext>
            </a:extLst>
          </p:cNvPr>
          <p:cNvSpPr txBox="1"/>
          <p:nvPr/>
        </p:nvSpPr>
        <p:spPr>
          <a:xfrm>
            <a:off x="898644" y="5544715"/>
            <a:ext cx="2126846" cy="646331"/>
          </a:xfrm>
          <a:prstGeom prst="rect">
            <a:avLst/>
          </a:prstGeom>
          <a:noFill/>
        </p:spPr>
        <p:txBody>
          <a:bodyPr wrap="square">
            <a:spAutoFit/>
          </a:bodyPr>
          <a:lstStyle/>
          <a:p>
            <a:r>
              <a:rPr lang="en-US" dirty="0"/>
              <a:t>36’ Office Trailer</a:t>
            </a:r>
          </a:p>
          <a:p>
            <a:r>
              <a:rPr lang="en-US" dirty="0"/>
              <a:t>$310-$475/Month</a:t>
            </a:r>
          </a:p>
        </p:txBody>
      </p:sp>
      <p:sp>
        <p:nvSpPr>
          <p:cNvPr id="20" name="TextBox 19">
            <a:extLst>
              <a:ext uri="{FF2B5EF4-FFF2-40B4-BE49-F238E27FC236}">
                <a16:creationId xmlns:a16="http://schemas.microsoft.com/office/drawing/2014/main" id="{BE30BF34-8A68-D3AA-9D9F-36E0F3FCEDDC}"/>
              </a:ext>
            </a:extLst>
          </p:cNvPr>
          <p:cNvSpPr txBox="1"/>
          <p:nvPr/>
        </p:nvSpPr>
        <p:spPr>
          <a:xfrm>
            <a:off x="3415334" y="5578954"/>
            <a:ext cx="2182471" cy="646331"/>
          </a:xfrm>
          <a:prstGeom prst="rect">
            <a:avLst/>
          </a:prstGeom>
          <a:noFill/>
        </p:spPr>
        <p:txBody>
          <a:bodyPr wrap="square">
            <a:spAutoFit/>
          </a:bodyPr>
          <a:lstStyle/>
          <a:p>
            <a:r>
              <a:rPr lang="en-US" dirty="0"/>
              <a:t>44’ Office Trailer</a:t>
            </a:r>
          </a:p>
          <a:p>
            <a:r>
              <a:rPr lang="en-US" dirty="0"/>
              <a:t>$375-$535/Month</a:t>
            </a:r>
          </a:p>
        </p:txBody>
      </p:sp>
      <p:sp>
        <p:nvSpPr>
          <p:cNvPr id="21" name="TextBox 20">
            <a:extLst>
              <a:ext uri="{FF2B5EF4-FFF2-40B4-BE49-F238E27FC236}">
                <a16:creationId xmlns:a16="http://schemas.microsoft.com/office/drawing/2014/main" id="{7B1D4834-43AE-6CD1-7D8A-7D5EE410CD37}"/>
              </a:ext>
            </a:extLst>
          </p:cNvPr>
          <p:cNvSpPr txBox="1"/>
          <p:nvPr/>
        </p:nvSpPr>
        <p:spPr>
          <a:xfrm>
            <a:off x="5855180" y="5601619"/>
            <a:ext cx="2143967" cy="646331"/>
          </a:xfrm>
          <a:prstGeom prst="rect">
            <a:avLst/>
          </a:prstGeom>
          <a:noFill/>
        </p:spPr>
        <p:txBody>
          <a:bodyPr wrap="square">
            <a:spAutoFit/>
          </a:bodyPr>
          <a:lstStyle/>
          <a:p>
            <a:r>
              <a:rPr lang="en-US" dirty="0"/>
              <a:t>56’ Office Trailer</a:t>
            </a:r>
          </a:p>
          <a:p>
            <a:r>
              <a:rPr lang="en-US" dirty="0"/>
              <a:t>$500-$700/Month</a:t>
            </a:r>
          </a:p>
        </p:txBody>
      </p:sp>
      <p:sp>
        <p:nvSpPr>
          <p:cNvPr id="22" name="TextBox 21">
            <a:extLst>
              <a:ext uri="{FF2B5EF4-FFF2-40B4-BE49-F238E27FC236}">
                <a16:creationId xmlns:a16="http://schemas.microsoft.com/office/drawing/2014/main" id="{2633D03C-0D44-770D-5EDF-E02B4AFF6B42}"/>
              </a:ext>
            </a:extLst>
          </p:cNvPr>
          <p:cNvSpPr txBox="1"/>
          <p:nvPr/>
        </p:nvSpPr>
        <p:spPr>
          <a:xfrm>
            <a:off x="8374764" y="5647433"/>
            <a:ext cx="2470714" cy="646331"/>
          </a:xfrm>
          <a:prstGeom prst="rect">
            <a:avLst/>
          </a:prstGeom>
          <a:noFill/>
        </p:spPr>
        <p:txBody>
          <a:bodyPr wrap="square">
            <a:spAutoFit/>
          </a:bodyPr>
          <a:lstStyle/>
          <a:p>
            <a:r>
              <a:rPr lang="en-US" dirty="0"/>
              <a:t>64’ Office Trailer</a:t>
            </a:r>
          </a:p>
          <a:p>
            <a:r>
              <a:rPr lang="en-US" dirty="0"/>
              <a:t>$550-$725/Month</a:t>
            </a:r>
          </a:p>
        </p:txBody>
      </p:sp>
      <p:sp>
        <p:nvSpPr>
          <p:cNvPr id="23" name="Rectangle 22">
            <a:extLst>
              <a:ext uri="{FF2B5EF4-FFF2-40B4-BE49-F238E27FC236}">
                <a16:creationId xmlns:a16="http://schemas.microsoft.com/office/drawing/2014/main" id="{74E401C9-330A-236F-1DE5-254ADE2C518E}"/>
              </a:ext>
            </a:extLst>
          </p:cNvPr>
          <p:cNvSpPr/>
          <p:nvPr/>
        </p:nvSpPr>
        <p:spPr>
          <a:xfrm>
            <a:off x="3376430" y="306831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4" name="Rectangle 23">
            <a:extLst>
              <a:ext uri="{FF2B5EF4-FFF2-40B4-BE49-F238E27FC236}">
                <a16:creationId xmlns:a16="http://schemas.microsoft.com/office/drawing/2014/main" id="{69DAEA8D-09E4-2374-F7A1-0B27B4F186F3}"/>
              </a:ext>
            </a:extLst>
          </p:cNvPr>
          <p:cNvSpPr/>
          <p:nvPr/>
        </p:nvSpPr>
        <p:spPr>
          <a:xfrm>
            <a:off x="5916753" y="3086449"/>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5" name="Rectangle 24">
            <a:extLst>
              <a:ext uri="{FF2B5EF4-FFF2-40B4-BE49-F238E27FC236}">
                <a16:creationId xmlns:a16="http://schemas.microsoft.com/office/drawing/2014/main" id="{020A4738-44DF-81CA-E9DE-626CA8239BF9}"/>
              </a:ext>
            </a:extLst>
          </p:cNvPr>
          <p:cNvSpPr/>
          <p:nvPr/>
        </p:nvSpPr>
        <p:spPr>
          <a:xfrm>
            <a:off x="8424036" y="3023743"/>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6" name="Rectangle 25">
            <a:extLst>
              <a:ext uri="{FF2B5EF4-FFF2-40B4-BE49-F238E27FC236}">
                <a16:creationId xmlns:a16="http://schemas.microsoft.com/office/drawing/2014/main" id="{0CB18EB0-88A4-F08D-E262-53302C5977F5}"/>
              </a:ext>
            </a:extLst>
          </p:cNvPr>
          <p:cNvSpPr/>
          <p:nvPr/>
        </p:nvSpPr>
        <p:spPr>
          <a:xfrm>
            <a:off x="976452" y="619759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7" name="Rectangle 26">
            <a:extLst>
              <a:ext uri="{FF2B5EF4-FFF2-40B4-BE49-F238E27FC236}">
                <a16:creationId xmlns:a16="http://schemas.microsoft.com/office/drawing/2014/main" id="{573F62DE-E61A-6418-FFF3-F457212A0896}"/>
              </a:ext>
            </a:extLst>
          </p:cNvPr>
          <p:cNvSpPr/>
          <p:nvPr/>
        </p:nvSpPr>
        <p:spPr>
          <a:xfrm>
            <a:off x="3460909" y="6226531"/>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8" name="Rectangle 27">
            <a:extLst>
              <a:ext uri="{FF2B5EF4-FFF2-40B4-BE49-F238E27FC236}">
                <a16:creationId xmlns:a16="http://schemas.microsoft.com/office/drawing/2014/main" id="{3964A5EB-C3A0-0EA5-B2D0-6457080EC8FF}"/>
              </a:ext>
            </a:extLst>
          </p:cNvPr>
          <p:cNvSpPr/>
          <p:nvPr/>
        </p:nvSpPr>
        <p:spPr>
          <a:xfrm>
            <a:off x="5859605" y="6247950"/>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sp>
        <p:nvSpPr>
          <p:cNvPr id="29" name="Rectangle 28">
            <a:extLst>
              <a:ext uri="{FF2B5EF4-FFF2-40B4-BE49-F238E27FC236}">
                <a16:creationId xmlns:a16="http://schemas.microsoft.com/office/drawing/2014/main" id="{C33ACB4B-05CF-751D-CDF5-8CA065B459D3}"/>
              </a:ext>
            </a:extLst>
          </p:cNvPr>
          <p:cNvSpPr/>
          <p:nvPr/>
        </p:nvSpPr>
        <p:spPr>
          <a:xfrm>
            <a:off x="8432716" y="6248969"/>
            <a:ext cx="1435744" cy="50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GET INFO</a:t>
            </a:r>
          </a:p>
        </p:txBody>
      </p:sp>
      <p:pic>
        <p:nvPicPr>
          <p:cNvPr id="2" name="Picture 1">
            <a:extLst>
              <a:ext uri="{FF2B5EF4-FFF2-40B4-BE49-F238E27FC236}">
                <a16:creationId xmlns:a16="http://schemas.microsoft.com/office/drawing/2014/main" id="{58F7CB5B-D83A-2F03-8E51-2AF6026E3FA0}"/>
              </a:ext>
            </a:extLst>
          </p:cNvPr>
          <p:cNvPicPr>
            <a:picLocks noChangeAspect="1"/>
          </p:cNvPicPr>
          <p:nvPr/>
        </p:nvPicPr>
        <p:blipFill>
          <a:blip r:embed="rId2"/>
          <a:stretch>
            <a:fillRect/>
          </a:stretch>
        </p:blipFill>
        <p:spPr>
          <a:xfrm>
            <a:off x="527833" y="1058484"/>
            <a:ext cx="2332982" cy="1127608"/>
          </a:xfrm>
          <a:prstGeom prst="rect">
            <a:avLst/>
          </a:prstGeom>
        </p:spPr>
      </p:pic>
      <p:pic>
        <p:nvPicPr>
          <p:cNvPr id="3" name="Picture 2">
            <a:extLst>
              <a:ext uri="{FF2B5EF4-FFF2-40B4-BE49-F238E27FC236}">
                <a16:creationId xmlns:a16="http://schemas.microsoft.com/office/drawing/2014/main" id="{C8430DFF-C055-126A-8E33-560D52ED32A5}"/>
              </a:ext>
            </a:extLst>
          </p:cNvPr>
          <p:cNvPicPr>
            <a:picLocks noChangeAspect="1"/>
          </p:cNvPicPr>
          <p:nvPr/>
        </p:nvPicPr>
        <p:blipFill>
          <a:blip r:embed="rId3"/>
          <a:stretch>
            <a:fillRect/>
          </a:stretch>
        </p:blipFill>
        <p:spPr>
          <a:xfrm>
            <a:off x="2712023" y="1006368"/>
            <a:ext cx="2549554" cy="1232285"/>
          </a:xfrm>
          <a:prstGeom prst="rect">
            <a:avLst/>
          </a:prstGeom>
        </p:spPr>
      </p:pic>
      <p:pic>
        <p:nvPicPr>
          <p:cNvPr id="9" name="Picture 8">
            <a:extLst>
              <a:ext uri="{FF2B5EF4-FFF2-40B4-BE49-F238E27FC236}">
                <a16:creationId xmlns:a16="http://schemas.microsoft.com/office/drawing/2014/main" id="{7EC5905F-6180-009C-007E-AD4C79C60362}"/>
              </a:ext>
            </a:extLst>
          </p:cNvPr>
          <p:cNvPicPr>
            <a:picLocks noChangeAspect="1"/>
          </p:cNvPicPr>
          <p:nvPr/>
        </p:nvPicPr>
        <p:blipFill>
          <a:blip r:embed="rId4"/>
          <a:stretch>
            <a:fillRect/>
          </a:stretch>
        </p:blipFill>
        <p:spPr>
          <a:xfrm>
            <a:off x="5261577" y="958298"/>
            <a:ext cx="2822294" cy="1364109"/>
          </a:xfrm>
          <a:prstGeom prst="rect">
            <a:avLst/>
          </a:prstGeom>
        </p:spPr>
      </p:pic>
      <p:pic>
        <p:nvPicPr>
          <p:cNvPr id="30" name="Picture 29">
            <a:extLst>
              <a:ext uri="{FF2B5EF4-FFF2-40B4-BE49-F238E27FC236}">
                <a16:creationId xmlns:a16="http://schemas.microsoft.com/office/drawing/2014/main" id="{C3B18937-4417-C6D8-E761-198449148620}"/>
              </a:ext>
            </a:extLst>
          </p:cNvPr>
          <p:cNvPicPr>
            <a:picLocks noChangeAspect="1"/>
          </p:cNvPicPr>
          <p:nvPr/>
        </p:nvPicPr>
        <p:blipFill>
          <a:blip r:embed="rId5"/>
          <a:stretch>
            <a:fillRect/>
          </a:stretch>
        </p:blipFill>
        <p:spPr>
          <a:xfrm>
            <a:off x="7932837" y="992748"/>
            <a:ext cx="2784195" cy="1345694"/>
          </a:xfrm>
          <a:prstGeom prst="rect">
            <a:avLst/>
          </a:prstGeom>
        </p:spPr>
      </p:pic>
      <p:pic>
        <p:nvPicPr>
          <p:cNvPr id="31" name="Picture 30">
            <a:extLst>
              <a:ext uri="{FF2B5EF4-FFF2-40B4-BE49-F238E27FC236}">
                <a16:creationId xmlns:a16="http://schemas.microsoft.com/office/drawing/2014/main" id="{42D95F1F-C27A-15EB-EE9A-663EBD2AD37A}"/>
              </a:ext>
            </a:extLst>
          </p:cNvPr>
          <p:cNvPicPr>
            <a:picLocks noChangeAspect="1"/>
          </p:cNvPicPr>
          <p:nvPr/>
        </p:nvPicPr>
        <p:blipFill>
          <a:blip r:embed="rId6"/>
          <a:stretch>
            <a:fillRect/>
          </a:stretch>
        </p:blipFill>
        <p:spPr>
          <a:xfrm>
            <a:off x="434975" y="4271925"/>
            <a:ext cx="2722984" cy="1316109"/>
          </a:xfrm>
          <a:prstGeom prst="rect">
            <a:avLst/>
          </a:prstGeom>
        </p:spPr>
      </p:pic>
      <p:pic>
        <p:nvPicPr>
          <p:cNvPr id="32" name="Picture 31">
            <a:extLst>
              <a:ext uri="{FF2B5EF4-FFF2-40B4-BE49-F238E27FC236}">
                <a16:creationId xmlns:a16="http://schemas.microsoft.com/office/drawing/2014/main" id="{5067F24D-08B0-D813-2C70-20D3C931A637}"/>
              </a:ext>
            </a:extLst>
          </p:cNvPr>
          <p:cNvPicPr>
            <a:picLocks noChangeAspect="1"/>
          </p:cNvPicPr>
          <p:nvPr/>
        </p:nvPicPr>
        <p:blipFill>
          <a:blip r:embed="rId7"/>
          <a:stretch>
            <a:fillRect/>
          </a:stretch>
        </p:blipFill>
        <p:spPr>
          <a:xfrm>
            <a:off x="3089917" y="4383554"/>
            <a:ext cx="2556920" cy="1235845"/>
          </a:xfrm>
          <a:prstGeom prst="rect">
            <a:avLst/>
          </a:prstGeom>
        </p:spPr>
      </p:pic>
      <p:pic>
        <p:nvPicPr>
          <p:cNvPr id="33" name="Picture 32">
            <a:extLst>
              <a:ext uri="{FF2B5EF4-FFF2-40B4-BE49-F238E27FC236}">
                <a16:creationId xmlns:a16="http://schemas.microsoft.com/office/drawing/2014/main" id="{869E9716-B31D-CFD7-8A52-4023B9456FC4}"/>
              </a:ext>
            </a:extLst>
          </p:cNvPr>
          <p:cNvPicPr>
            <a:picLocks noChangeAspect="1"/>
          </p:cNvPicPr>
          <p:nvPr/>
        </p:nvPicPr>
        <p:blipFill>
          <a:blip r:embed="rId8"/>
          <a:stretch>
            <a:fillRect/>
          </a:stretch>
        </p:blipFill>
        <p:spPr>
          <a:xfrm>
            <a:off x="5646837" y="4399589"/>
            <a:ext cx="2407802" cy="1163771"/>
          </a:xfrm>
          <a:prstGeom prst="rect">
            <a:avLst/>
          </a:prstGeom>
        </p:spPr>
      </p:pic>
      <p:pic>
        <p:nvPicPr>
          <p:cNvPr id="34" name="Picture 33">
            <a:extLst>
              <a:ext uri="{FF2B5EF4-FFF2-40B4-BE49-F238E27FC236}">
                <a16:creationId xmlns:a16="http://schemas.microsoft.com/office/drawing/2014/main" id="{06473BAF-4B86-7874-51A0-83E8DD5B538F}"/>
              </a:ext>
            </a:extLst>
          </p:cNvPr>
          <p:cNvPicPr>
            <a:picLocks noChangeAspect="1"/>
          </p:cNvPicPr>
          <p:nvPr/>
        </p:nvPicPr>
        <p:blipFill>
          <a:blip r:embed="rId9"/>
          <a:stretch>
            <a:fillRect/>
          </a:stretch>
        </p:blipFill>
        <p:spPr>
          <a:xfrm>
            <a:off x="7970131" y="4293351"/>
            <a:ext cx="2902998" cy="1403116"/>
          </a:xfrm>
          <a:prstGeom prst="rect">
            <a:avLst/>
          </a:prstGeom>
        </p:spPr>
      </p:pic>
    </p:spTree>
    <p:extLst>
      <p:ext uri="{BB962C8B-B14F-4D97-AF65-F5344CB8AC3E}">
        <p14:creationId xmlns:p14="http://schemas.microsoft.com/office/powerpoint/2010/main" val="214833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782937" y="2004915"/>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284648" y="348075"/>
            <a:ext cx="6099858" cy="4893647"/>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What Are the Risks of Buying a Used Construction Trailer in Central Florida?</a:t>
            </a:r>
          </a:p>
          <a:p>
            <a:pPr algn="l"/>
            <a:r>
              <a:rPr lang="en-US" sz="1400" b="0" i="0" dirty="0">
                <a:solidFill>
                  <a:srgbClr val="000000"/>
                </a:solidFill>
                <a:effectLst/>
                <a:latin typeface="Arial" panose="020B0604020202020204" pitchFamily="34" charset="0"/>
              </a:rPr>
              <a:t>Purchasing a </a:t>
            </a:r>
            <a:r>
              <a:rPr lang="en-US" sz="1400" b="1" i="0" dirty="0">
                <a:solidFill>
                  <a:srgbClr val="000000"/>
                </a:solidFill>
                <a:effectLst/>
                <a:latin typeface="Arial" panose="020B0604020202020204" pitchFamily="34" charset="0"/>
              </a:rPr>
              <a:t>used construction trailer</a:t>
            </a:r>
            <a:r>
              <a:rPr lang="en-US" sz="1400" b="0" i="0" dirty="0">
                <a:solidFill>
                  <a:srgbClr val="000000"/>
                </a:solidFill>
                <a:effectLst/>
                <a:latin typeface="Arial" panose="020B0604020202020204" pitchFamily="34" charset="0"/>
              </a:rPr>
              <a:t> in Central Florida can present several advantages; however, it is crucial to recognize the potential risks associated with such transactions. </a:t>
            </a:r>
            <a:r>
              <a:rPr lang="en-US" sz="1400" b="1" i="0" dirty="0">
                <a:solidFill>
                  <a:srgbClr val="000000"/>
                </a:solidFill>
                <a:effectLst/>
                <a:latin typeface="Arial" panose="020B0604020202020204" pitchFamily="34" charset="0"/>
              </a:rPr>
              <a:t>Hidden damages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undisclosed issues</a:t>
            </a:r>
            <a:r>
              <a:rPr lang="en-US" sz="1400" b="0" i="0" dirty="0">
                <a:solidFill>
                  <a:srgbClr val="000000"/>
                </a:solidFill>
                <a:effectLst/>
                <a:latin typeface="Arial" panose="020B0604020202020204" pitchFamily="34" charset="0"/>
              </a:rPr>
              <a:t> may not be evident during initial inspections, which could jeopardize your investment and project timelines, particularly in </a:t>
            </a:r>
            <a:r>
              <a:rPr lang="en-US" sz="1400" b="1" i="0" dirty="0">
                <a:solidFill>
                  <a:srgbClr val="000000"/>
                </a:solidFill>
                <a:effectLst/>
                <a:latin typeface="Arial" panose="020B0604020202020204" pitchFamily="34" charset="0"/>
              </a:rPr>
              <a:t>engineering project sites</a:t>
            </a:r>
            <a:r>
              <a:rPr lang="en-US" sz="1400" b="0" i="0" dirty="0">
                <a:solidFill>
                  <a:srgbClr val="000000"/>
                </a:solidFill>
                <a:effectLst/>
                <a:latin typeface="Arial" panose="020B0604020202020204" pitchFamily="34" charset="0"/>
              </a:rPr>
              <a:t> or as a </a:t>
            </a:r>
            <a:r>
              <a:rPr lang="en-US" sz="1400" b="1" i="0" dirty="0">
                <a:solidFill>
                  <a:srgbClr val="000000"/>
                </a:solidFill>
                <a:effectLst/>
                <a:latin typeface="Arial" panose="020B0604020202020204" pitchFamily="34" charset="0"/>
              </a:rPr>
              <a:t>mobile classroom</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Furthermore, used trailers frequently come with </a:t>
            </a:r>
            <a:r>
              <a:rPr lang="en-US" sz="1400" b="1" i="0" dirty="0">
                <a:solidFill>
                  <a:srgbClr val="000000"/>
                </a:solidFill>
                <a:effectLst/>
                <a:latin typeface="Arial" panose="020B0604020202020204" pitchFamily="34" charset="0"/>
              </a:rPr>
              <a:t>limited warranties</a:t>
            </a:r>
            <a:r>
              <a:rPr lang="en-US" sz="1400" b="0" i="0" dirty="0">
                <a:solidFill>
                  <a:srgbClr val="000000"/>
                </a:solidFill>
                <a:effectLst/>
                <a:latin typeface="Arial" panose="020B0604020202020204" pitchFamily="34" charset="0"/>
              </a:rPr>
              <a:t>, potentially leading to significant financial burdens if unexpected maintenance costs emerge post-purchase, especially when considering </a:t>
            </a:r>
            <a:r>
              <a:rPr lang="en-US" sz="1400" b="1" i="0" dirty="0">
                <a:solidFill>
                  <a:srgbClr val="000000"/>
                </a:solidFill>
                <a:effectLst/>
                <a:latin typeface="Arial" panose="020B0604020202020204" pitchFamily="34" charset="0"/>
              </a:rPr>
              <a:t>trailer costs</a:t>
            </a:r>
            <a:r>
              <a:rPr lang="en-US" sz="1400" b="0" i="0" dirty="0">
                <a:solidFill>
                  <a:srgbClr val="000000"/>
                </a:solidFill>
                <a:effectLst/>
                <a:latin typeface="Arial" panose="020B0604020202020204" pitchFamily="34" charset="0"/>
              </a:rPr>
              <a:t> for </a:t>
            </a:r>
            <a:r>
              <a:rPr lang="en-US" sz="1400" b="1" i="0" dirty="0">
                <a:solidFill>
                  <a:srgbClr val="000000"/>
                </a:solidFill>
                <a:effectLst/>
                <a:latin typeface="Arial" panose="020B0604020202020204" pitchFamily="34" charset="0"/>
              </a:rPr>
              <a:t>office trailers for rent</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office trailers for sale</a:t>
            </a:r>
            <a:r>
              <a:rPr lang="en-US" sz="1400" b="0" i="0" dirty="0">
                <a:solidFill>
                  <a:srgbClr val="000000"/>
                </a:solidFill>
                <a:effectLst/>
                <a:latin typeface="Arial" panose="020B0604020202020204" pitchFamily="34" charset="0"/>
              </a:rPr>
              <a:t>. Therefore, conducting </a:t>
            </a:r>
            <a:r>
              <a:rPr lang="en-US" sz="1400" b="1" i="0" dirty="0">
                <a:solidFill>
                  <a:srgbClr val="000000"/>
                </a:solidFill>
                <a:effectLst/>
                <a:latin typeface="Arial" panose="020B0604020202020204" pitchFamily="34" charset="0"/>
              </a:rPr>
              <a:t>comprehensive evaluations</a:t>
            </a:r>
            <a:r>
              <a:rPr lang="en-US" sz="1400" b="0" i="0" dirty="0">
                <a:solidFill>
                  <a:srgbClr val="000000"/>
                </a:solidFill>
                <a:effectLst/>
                <a:latin typeface="Arial" panose="020B0604020202020204" pitchFamily="34" charset="0"/>
              </a:rPr>
              <a:t> is essential to mitigate these risks.</a:t>
            </a:r>
          </a:p>
          <a:p>
            <a:br>
              <a:rPr lang="en-US" sz="2800" dirty="0"/>
            </a:br>
            <a:endParaRPr lang="en-US" dirty="0"/>
          </a:p>
        </p:txBody>
      </p:sp>
    </p:spTree>
    <p:extLst>
      <p:ext uri="{BB962C8B-B14F-4D97-AF65-F5344CB8AC3E}">
        <p14:creationId xmlns:p14="http://schemas.microsoft.com/office/powerpoint/2010/main" val="212640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150125" y="1831468"/>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5730105" y="525496"/>
            <a:ext cx="6099858" cy="7048083"/>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Hidden Damage or Issues</a:t>
            </a:r>
          </a:p>
          <a:p>
            <a:pPr algn="l"/>
            <a:r>
              <a:rPr lang="en-US" sz="1400" b="0" i="0" dirty="0">
                <a:solidFill>
                  <a:srgbClr val="000000"/>
                </a:solidFill>
                <a:effectLst/>
                <a:latin typeface="Arial" panose="020B0604020202020204" pitchFamily="34" charset="0"/>
              </a:rPr>
              <a:t>One of the most significant risks associated with purchasing used construction trailers is the potential for </a:t>
            </a:r>
            <a:r>
              <a:rPr lang="en-US" sz="1400" b="1" i="0" dirty="0">
                <a:solidFill>
                  <a:srgbClr val="000000"/>
                </a:solidFill>
                <a:effectLst/>
                <a:latin typeface="Arial" panose="020B0604020202020204" pitchFamily="34" charset="0"/>
              </a:rPr>
              <a:t>hidden damage</a:t>
            </a:r>
            <a:r>
              <a:rPr lang="en-US" sz="1400" b="0" i="0" dirty="0">
                <a:solidFill>
                  <a:srgbClr val="000000"/>
                </a:solidFill>
                <a:effectLst/>
                <a:latin typeface="Arial" panose="020B0604020202020204" pitchFamily="34" charset="0"/>
              </a:rPr>
              <a:t> that may not be readily apparent during initial inspections. Such damage can result in </a:t>
            </a:r>
            <a:r>
              <a:rPr lang="en-US" sz="1400" b="1" i="0" dirty="0">
                <a:solidFill>
                  <a:srgbClr val="000000"/>
                </a:solidFill>
                <a:effectLst/>
                <a:latin typeface="Arial" panose="020B0604020202020204" pitchFamily="34" charset="0"/>
              </a:rPr>
              <a:t>costly repairs</a:t>
            </a:r>
            <a:r>
              <a:rPr lang="en-US" sz="1400" b="0" i="0" dirty="0">
                <a:solidFill>
                  <a:srgbClr val="000000"/>
                </a:solidFill>
                <a:effectLst/>
                <a:latin typeface="Arial" panose="020B0604020202020204" pitchFamily="34" charset="0"/>
              </a:rPr>
              <a:t> and may compromise the trailer's functionality, particularly in </a:t>
            </a:r>
            <a:r>
              <a:rPr lang="en-US" sz="1400" b="1" i="0" dirty="0">
                <a:solidFill>
                  <a:srgbClr val="000000"/>
                </a:solidFill>
                <a:effectLst/>
                <a:latin typeface="Arial" panose="020B0604020202020204" pitchFamily="34" charset="0"/>
              </a:rPr>
              <a:t>flexible options</a:t>
            </a:r>
            <a:r>
              <a:rPr lang="en-US" sz="1400" b="0" i="0" dirty="0">
                <a:solidFill>
                  <a:srgbClr val="000000"/>
                </a:solidFill>
                <a:effectLst/>
                <a:latin typeface="Arial" panose="020B0604020202020204" pitchFamily="34" charset="0"/>
              </a:rPr>
              <a:t> like </a:t>
            </a:r>
            <a:r>
              <a:rPr lang="en-US" sz="1400" b="1" i="0" dirty="0">
                <a:solidFill>
                  <a:srgbClr val="000000"/>
                </a:solidFill>
                <a:effectLst/>
                <a:latin typeface="Arial" panose="020B0604020202020204" pitchFamily="34" charset="0"/>
              </a:rPr>
              <a:t>temporary medical offices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public-facing spaces</a:t>
            </a:r>
            <a:r>
              <a:rPr lang="en-US" sz="1400" b="0" i="0" dirty="0">
                <a:solidFill>
                  <a:srgbClr val="000000"/>
                </a:solidFill>
                <a:effectLst/>
                <a:latin typeface="Arial" panose="020B0604020202020204" pitchFamily="34" charset="0"/>
              </a:rPr>
              <a:t>. Therefore, it is essential for buyers to conduct </a:t>
            </a:r>
            <a:r>
              <a:rPr lang="en-US" sz="1400" b="1" i="0" dirty="0">
                <a:solidFill>
                  <a:srgbClr val="000000"/>
                </a:solidFill>
                <a:effectLst/>
                <a:latin typeface="Arial" panose="020B0604020202020204" pitchFamily="34" charset="0"/>
              </a:rPr>
              <a:t>thorough inspections</a:t>
            </a:r>
            <a:r>
              <a:rPr lang="en-US" sz="1400" b="0" i="0" dirty="0">
                <a:solidFill>
                  <a:srgbClr val="000000"/>
                </a:solidFill>
                <a:effectLst/>
                <a:latin typeface="Arial" panose="020B0604020202020204" pitchFamily="34" charset="0"/>
              </a:rPr>
              <a:t> and inquire about the trailer's maintenance history in order to mitigate these risks.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When considering a used construction trailer, the implications of hidden damage cannot be overstated. This unseen wear and tear can worsen over time, leading not only to </a:t>
            </a:r>
            <a:r>
              <a:rPr lang="en-US" sz="1400" b="1" i="0" dirty="0">
                <a:solidFill>
                  <a:srgbClr val="000000"/>
                </a:solidFill>
                <a:effectLst/>
                <a:latin typeface="Arial" panose="020B0604020202020204" pitchFamily="34" charset="0"/>
              </a:rPr>
              <a:t>financial burdens</a:t>
            </a:r>
            <a:r>
              <a:rPr lang="en-US" sz="1400" b="0" i="0" dirty="0">
                <a:solidFill>
                  <a:srgbClr val="000000"/>
                </a:solidFill>
                <a:effectLst/>
                <a:latin typeface="Arial" panose="020B0604020202020204" pitchFamily="34" charset="0"/>
              </a:rPr>
              <a:t> but also to </a:t>
            </a:r>
            <a:r>
              <a:rPr lang="en-US" sz="1400" b="1" i="0" dirty="0">
                <a:solidFill>
                  <a:srgbClr val="000000"/>
                </a:solidFill>
                <a:effectLst/>
                <a:latin typeface="Arial" panose="020B0604020202020204" pitchFamily="34" charset="0"/>
              </a:rPr>
              <a:t>project delays</a:t>
            </a:r>
            <a:r>
              <a:rPr lang="en-US" sz="1400" b="0" i="0" dirty="0">
                <a:solidFill>
                  <a:srgbClr val="000000"/>
                </a:solidFill>
                <a:effectLst/>
                <a:latin typeface="Arial" panose="020B0604020202020204" pitchFamily="34" charset="0"/>
              </a:rPr>
              <a:t> that disrupt timelines. Consequently, prospective buyers should focus on the following:</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Comprehensive Inspections</a:t>
            </a:r>
            <a:r>
              <a:rPr lang="en-US" sz="1400" b="0" i="0" dirty="0">
                <a:solidFill>
                  <a:srgbClr val="000000"/>
                </a:solidFill>
                <a:effectLst/>
                <a:latin typeface="Arial" panose="020B0604020202020204" pitchFamily="34" charset="0"/>
              </a:rPr>
              <a:t>: Engaging a professional inspector who specializes in construction trailers can provide insights that may be overlooked by an untrained eye.</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Maintenance Records</a:t>
            </a:r>
            <a:r>
              <a:rPr lang="en-US" sz="1400" b="0" i="0" dirty="0">
                <a:solidFill>
                  <a:srgbClr val="000000"/>
                </a:solidFill>
                <a:effectLst/>
                <a:latin typeface="Arial" panose="020B0604020202020204" pitchFamily="34" charset="0"/>
              </a:rPr>
              <a:t>: Requesting detailed records of past services and repairs can reveal a history of significant issues and the methods employed to address them.</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Documentation of Upgrades</a:t>
            </a:r>
            <a:r>
              <a:rPr lang="en-US" sz="1400" b="0" i="0" dirty="0">
                <a:solidFill>
                  <a:srgbClr val="000000"/>
                </a:solidFill>
                <a:effectLst/>
                <a:latin typeface="Arial" panose="020B0604020202020204" pitchFamily="34" charset="0"/>
              </a:rPr>
              <a:t>: Understanding any updates or modifications made to the trailer can assist in evaluating its current condition and suitability for the intended use.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taking these thorough steps, buyers will gain a clearer understanding of potential hidden damage, enabling more informed purchasing decisions.</a:t>
            </a:r>
          </a:p>
          <a:p>
            <a:br>
              <a:rPr lang="en-US" sz="2800" dirty="0"/>
            </a:br>
            <a:endParaRPr lang="en-US" dirty="0"/>
          </a:p>
        </p:txBody>
      </p:sp>
    </p:spTree>
    <p:extLst>
      <p:ext uri="{BB962C8B-B14F-4D97-AF65-F5344CB8AC3E}">
        <p14:creationId xmlns:p14="http://schemas.microsoft.com/office/powerpoint/2010/main" val="170895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932731" y="1956404"/>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475716" y="659010"/>
            <a:ext cx="6099858" cy="5539978"/>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Limited Warranty</a:t>
            </a:r>
          </a:p>
          <a:p>
            <a:pPr algn="l"/>
            <a:r>
              <a:rPr lang="en-US" sz="1400" b="0" i="0" dirty="0">
                <a:solidFill>
                  <a:srgbClr val="000000"/>
                </a:solidFill>
                <a:effectLst/>
                <a:latin typeface="Arial" panose="020B0604020202020204" pitchFamily="34" charset="0"/>
              </a:rPr>
              <a:t>The limited warranty associated with many used office trailers presents a significant risk for buyers, as it often offers minimal protection against defects and issues that may arise post-purchase.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In contrast to new office trailers, which typically come with </a:t>
            </a:r>
            <a:r>
              <a:rPr lang="en-US" sz="1400" b="1" i="0" dirty="0">
                <a:solidFill>
                  <a:srgbClr val="000000"/>
                </a:solidFill>
                <a:effectLst/>
                <a:latin typeface="Arial" panose="020B0604020202020204" pitchFamily="34" charset="0"/>
              </a:rPr>
              <a:t>comprehensive warranties</a:t>
            </a:r>
            <a:r>
              <a:rPr lang="en-US" sz="1400" b="0" i="0" dirty="0">
                <a:solidFill>
                  <a:srgbClr val="000000"/>
                </a:solidFill>
                <a:effectLst/>
                <a:latin typeface="Arial" panose="020B0604020202020204" pitchFamily="34" charset="0"/>
              </a:rPr>
              <a:t>, used options may expose buyers to unexpected </a:t>
            </a:r>
            <a:r>
              <a:rPr lang="en-US" sz="1400" b="1" i="0" dirty="0">
                <a:solidFill>
                  <a:srgbClr val="000000"/>
                </a:solidFill>
                <a:effectLst/>
                <a:latin typeface="Arial" panose="020B0604020202020204" pitchFamily="34" charset="0"/>
              </a:rPr>
              <a:t>repair costs</a:t>
            </a:r>
            <a:r>
              <a:rPr lang="en-US" sz="1400" b="0" i="0" dirty="0">
                <a:solidFill>
                  <a:srgbClr val="000000"/>
                </a:solidFill>
                <a:effectLst/>
                <a:latin typeface="Arial" panose="020B0604020202020204" pitchFamily="34" charset="0"/>
              </a:rPr>
              <a:t>, necessitating a careful risk assessment prior to finalizing the purchase. Buyer protection is a critical consideration, as it greatly influences the long-term viability of the </a:t>
            </a:r>
            <a:r>
              <a:rPr lang="en-US" sz="1400" b="1" i="0" dirty="0">
                <a:solidFill>
                  <a:srgbClr val="000000"/>
                </a:solidFill>
                <a:effectLst/>
                <a:latin typeface="Arial" panose="020B0604020202020204" pitchFamily="34" charset="0"/>
              </a:rPr>
              <a:t>investment</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Prospective buyers should conduct thorough </a:t>
            </a:r>
            <a:r>
              <a:rPr lang="en-US" sz="1400" b="1" i="0" dirty="0">
                <a:solidFill>
                  <a:srgbClr val="000000"/>
                </a:solidFill>
                <a:effectLst/>
                <a:latin typeface="Arial" panose="020B0604020202020204" pitchFamily="34" charset="0"/>
              </a:rPr>
              <a:t>due diligence</a:t>
            </a:r>
            <a:r>
              <a:rPr lang="en-US" sz="1400" b="0" i="0" dirty="0">
                <a:solidFill>
                  <a:srgbClr val="000000"/>
                </a:solidFill>
                <a:effectLst/>
                <a:latin typeface="Arial" panose="020B0604020202020204" pitchFamily="34" charset="0"/>
              </a:rPr>
              <a:t> when reviewing warranty terms, as gaps in coverage may result in unforeseen financial burdens. It is advisable to request detailed information regarding the trailer's prior usage and any existing issues. Additionally, buyers may want to consider hiring a </a:t>
            </a:r>
            <a:r>
              <a:rPr lang="en-US" sz="1400" b="1" i="0" dirty="0">
                <a:solidFill>
                  <a:srgbClr val="000000"/>
                </a:solidFill>
                <a:effectLst/>
                <a:latin typeface="Arial" panose="020B0604020202020204" pitchFamily="34" charset="0"/>
              </a:rPr>
              <a:t>professional inspector</a:t>
            </a:r>
            <a:r>
              <a:rPr lang="en-US" sz="1400" b="0" i="0" dirty="0">
                <a:solidFill>
                  <a:srgbClr val="000000"/>
                </a:solidFill>
                <a:effectLst/>
                <a:latin typeface="Arial" panose="020B0604020202020204" pitchFamily="34" charset="0"/>
              </a:rPr>
              <a:t> to evaluate the current condition of the trailer.</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taking a proactive and informed approach, individuals can effectively navigate the complexities of purchasing a used office trailer, ultimately safeguarding their </a:t>
            </a:r>
            <a:r>
              <a:rPr lang="en-US" sz="1400" b="1" i="0" dirty="0">
                <a:solidFill>
                  <a:srgbClr val="000000"/>
                </a:solidFill>
                <a:effectLst/>
                <a:latin typeface="Arial" panose="020B0604020202020204" pitchFamily="34" charset="0"/>
              </a:rPr>
              <a:t>interests</a:t>
            </a:r>
            <a:r>
              <a:rPr lang="en-US" sz="1400" b="0" i="0" dirty="0">
                <a:solidFill>
                  <a:srgbClr val="000000"/>
                </a:solidFill>
                <a:effectLst/>
                <a:latin typeface="Arial" panose="020B0604020202020204" pitchFamily="34" charset="0"/>
              </a:rPr>
              <a:t>.</a:t>
            </a:r>
          </a:p>
          <a:p>
            <a:br>
              <a:rPr lang="en-US" sz="2800" dirty="0"/>
            </a:br>
            <a:endParaRPr lang="en-US" dirty="0"/>
          </a:p>
        </p:txBody>
      </p:sp>
    </p:spTree>
    <p:extLst>
      <p:ext uri="{BB962C8B-B14F-4D97-AF65-F5344CB8AC3E}">
        <p14:creationId xmlns:p14="http://schemas.microsoft.com/office/powerpoint/2010/main" val="322403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272956" y="1956404"/>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5819186" y="177265"/>
            <a:ext cx="6099858" cy="7263527"/>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Potential for Higher Maintenance Costs</a:t>
            </a:r>
          </a:p>
          <a:p>
            <a:pPr algn="l"/>
            <a:r>
              <a:rPr lang="en-US" sz="1400" b="0" i="0" dirty="0">
                <a:solidFill>
                  <a:srgbClr val="000000"/>
                </a:solidFill>
                <a:effectLst/>
                <a:latin typeface="Arial" panose="020B0604020202020204" pitchFamily="34" charset="0"/>
              </a:rPr>
              <a:t>One of the challenges associated with purchasing used trailers is the potential for </a:t>
            </a:r>
            <a:r>
              <a:rPr lang="en-US" sz="1400" b="1" i="0" dirty="0">
                <a:solidFill>
                  <a:srgbClr val="000000"/>
                </a:solidFill>
                <a:effectLst/>
                <a:latin typeface="Arial" panose="020B0604020202020204" pitchFamily="34" charset="0"/>
              </a:rPr>
              <a:t>increased maintenance costs</a:t>
            </a:r>
            <a:r>
              <a:rPr lang="en-US" sz="1400" b="0" i="0" dirty="0">
                <a:solidFill>
                  <a:srgbClr val="000000"/>
                </a:solidFill>
                <a:effectLst/>
                <a:latin typeface="Arial" panose="020B0604020202020204" pitchFamily="34" charset="0"/>
              </a:rPr>
              <a:t> that may arise due to </a:t>
            </a:r>
            <a:r>
              <a:rPr lang="en-US" sz="1400" b="1" i="0" dirty="0">
                <a:solidFill>
                  <a:srgbClr val="000000"/>
                </a:solidFill>
                <a:effectLst/>
                <a:latin typeface="Arial" panose="020B0604020202020204" pitchFamily="34" charset="0"/>
              </a:rPr>
              <a:t>wear and tear</a:t>
            </a:r>
            <a:r>
              <a:rPr lang="en-US" sz="1400" b="0" i="0" dirty="0">
                <a:solidFill>
                  <a:srgbClr val="000000"/>
                </a:solidFill>
                <a:effectLst/>
                <a:latin typeface="Arial" panose="020B0604020202020204" pitchFamily="34" charset="0"/>
              </a:rPr>
              <a:t> over time. These costs can accumulate rapidly and significantly impact the overall investment, making it essential to consider the long-term implications of acquiring a used </a:t>
            </a:r>
            <a:r>
              <a:rPr lang="en-US" sz="1400" b="1" i="0" dirty="0">
                <a:solidFill>
                  <a:srgbClr val="000000"/>
                </a:solidFill>
                <a:effectLst/>
                <a:latin typeface="Arial" panose="020B0604020202020204" pitchFamily="34" charset="0"/>
              </a:rPr>
              <a:t>construction trailer</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office trailers</a:t>
            </a:r>
            <a:r>
              <a:rPr lang="en-US" sz="1400" b="0" i="0" dirty="0">
                <a:solidFill>
                  <a:srgbClr val="000000"/>
                </a:solidFill>
                <a:effectLst/>
                <a:latin typeface="Arial" panose="020B0604020202020204" pitchFamily="34" charset="0"/>
              </a:rPr>
              <a:t>. Evaluating the anticipated maintenance requirements should form an integral part of the budgeting process when planning such a purchase, particularly for </a:t>
            </a:r>
            <a:r>
              <a:rPr lang="en-US" sz="1400" b="1" i="0" dirty="0">
                <a:solidFill>
                  <a:srgbClr val="000000"/>
                </a:solidFill>
                <a:effectLst/>
                <a:latin typeface="Arial" panose="020B0604020202020204" pitchFamily="34" charset="0"/>
              </a:rPr>
              <a:t>modular buildings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portable buildings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When addressing budget considerations for used construction trailers, it is crucial to anticipate the necessary </a:t>
            </a:r>
            <a:r>
              <a:rPr lang="en-US" sz="1400" b="1" i="0" dirty="0">
                <a:solidFill>
                  <a:srgbClr val="000000"/>
                </a:solidFill>
                <a:effectLst/>
                <a:latin typeface="Arial" panose="020B0604020202020204" pitchFamily="34" charset="0"/>
              </a:rPr>
              <a:t>repairs and upgrades</a:t>
            </a:r>
            <a:r>
              <a:rPr lang="en-US" sz="1400" b="0" i="0" dirty="0">
                <a:solidFill>
                  <a:srgbClr val="000000"/>
                </a:solidFill>
                <a:effectLst/>
                <a:latin typeface="Arial" panose="020B0604020202020204" pitchFamily="34" charset="0"/>
              </a:rPr>
              <a:t> that may become required as the trailer ages. Given that these trailers often endure harsh working conditions, they may necessitate more frequent </a:t>
            </a:r>
            <a:r>
              <a:rPr lang="en-US" sz="1400" b="1" i="0" dirty="0">
                <a:solidFill>
                  <a:srgbClr val="000000"/>
                </a:solidFill>
                <a:effectLst/>
                <a:latin typeface="Arial" panose="020B0604020202020204" pitchFamily="34" charset="0"/>
              </a:rPr>
              <a:t>inspections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replacements</a:t>
            </a:r>
            <a:r>
              <a:rPr lang="en-US" sz="1400" b="0" i="0" dirty="0">
                <a:solidFill>
                  <a:srgbClr val="000000"/>
                </a:solidFill>
                <a:effectLst/>
                <a:latin typeface="Arial" panose="020B0604020202020204" pitchFamily="34" charset="0"/>
              </a:rPr>
              <a:t> of critical components, including </a:t>
            </a:r>
            <a:r>
              <a:rPr lang="en-US" sz="1400" b="1" i="0" dirty="0">
                <a:solidFill>
                  <a:srgbClr val="000000"/>
                </a:solidFill>
                <a:effectLst/>
                <a:latin typeface="Arial" panose="020B0604020202020204" pitchFamily="34" charset="0"/>
              </a:rPr>
              <a:t>mobile offices</a:t>
            </a:r>
            <a:r>
              <a:rPr lang="en-US" sz="1400" b="0" i="0" dirty="0">
                <a:solidFill>
                  <a:srgbClr val="000000"/>
                </a:solidFill>
                <a:effectLst/>
                <a:latin typeface="Arial" panose="020B0604020202020204" pitchFamily="34" charset="0"/>
              </a:rPr>
              <a:t> like:</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Brakes and suspension systems</a:t>
            </a:r>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Electrical wiring and lighting fixtures</a:t>
            </a:r>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Structural inspections and repairs</a:t>
            </a:r>
            <a:endParaRPr lang="en-US" sz="1400" b="0" i="0" dirty="0">
              <a:solidFill>
                <a:srgbClr val="000000"/>
              </a:solidFill>
              <a:effectLst/>
              <a:latin typeface="Arial" panose="020B0604020202020204" pitchFamily="34" charset="0"/>
            </a:endParaRP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Investing in a comprehensive inspection prior to the purchase can help identify any existing issues; however, ongoing maintenance should also be factored into the budget to ensure that the trailer remains functional and compliant with applicable regulations. By proactively planning for these expenses, one can mitigate financial strain and effectively manage the total cost of ownership throughout the duration of the trailer's use.</a:t>
            </a:r>
          </a:p>
          <a:p>
            <a:br>
              <a:rPr lang="en-US" sz="2800" dirty="0"/>
            </a:br>
            <a:endParaRPr lang="en-US" dirty="0"/>
          </a:p>
        </p:txBody>
      </p:sp>
    </p:spTree>
    <p:extLst>
      <p:ext uri="{BB962C8B-B14F-4D97-AF65-F5344CB8AC3E}">
        <p14:creationId xmlns:p14="http://schemas.microsoft.com/office/powerpoint/2010/main" val="145903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932731" y="2350082"/>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73479" y="190913"/>
            <a:ext cx="6099858" cy="4401205"/>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How Can You Ensure a Smooth Transaction When Buying a Used Construction Trailer in Florida?</a:t>
            </a:r>
          </a:p>
          <a:p>
            <a:pPr algn="l"/>
            <a:r>
              <a:rPr lang="en-US" sz="1400" b="0" i="0" dirty="0">
                <a:solidFill>
                  <a:srgbClr val="000000"/>
                </a:solidFill>
                <a:effectLst/>
                <a:latin typeface="Arial" panose="020B0604020202020204" pitchFamily="34" charset="0"/>
              </a:rPr>
              <a:t>Ensuring a seamless transaction when purchasing a used construction trailer in Central Florida requires the implementation of several key steps that can significantly mitigate risks and enhance the overall buying experience, whether you're considering a </a:t>
            </a:r>
            <a:r>
              <a:rPr lang="en-US" sz="1400" b="1" i="0" dirty="0">
                <a:solidFill>
                  <a:srgbClr val="000000"/>
                </a:solidFill>
                <a:effectLst/>
                <a:latin typeface="Arial" panose="020B0604020202020204" pitchFamily="34" charset="0"/>
              </a:rPr>
              <a:t>modular fire station</a:t>
            </a:r>
            <a:r>
              <a:rPr lang="en-US" sz="1400" b="0" i="0" dirty="0">
                <a:solidFill>
                  <a:srgbClr val="000000"/>
                </a:solidFill>
                <a:effectLst/>
                <a:latin typeface="Arial" panose="020B0604020202020204" pitchFamily="34" charset="0"/>
              </a:rPr>
              <a:t> or a </a:t>
            </a:r>
            <a:r>
              <a:rPr lang="en-US" sz="1400" b="1" i="0" dirty="0">
                <a:solidFill>
                  <a:srgbClr val="000000"/>
                </a:solidFill>
                <a:effectLst/>
                <a:latin typeface="Arial" panose="020B0604020202020204" pitchFamily="34" charset="0"/>
              </a:rPr>
              <a:t>modular office building</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It is imperative to conduct a </a:t>
            </a:r>
            <a:r>
              <a:rPr lang="en-US" sz="1400" b="1" i="0" dirty="0">
                <a:solidFill>
                  <a:srgbClr val="000000"/>
                </a:solidFill>
                <a:effectLst/>
                <a:latin typeface="Arial" panose="020B0604020202020204" pitchFamily="34" charset="0"/>
              </a:rPr>
              <a:t>thorough inspection</a:t>
            </a:r>
            <a:r>
              <a:rPr lang="en-US" sz="1400" b="0" i="0" dirty="0">
                <a:solidFill>
                  <a:srgbClr val="000000"/>
                </a:solidFill>
                <a:effectLst/>
                <a:latin typeface="Arial" panose="020B0604020202020204" pitchFamily="34" charset="0"/>
              </a:rPr>
              <a:t> of the trailer to evaluate its condition and suitability for the intended use, as this critical step aids in identifying any potential issues at an early stage.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Furthermore, acquiring the </a:t>
            </a:r>
            <a:r>
              <a:rPr lang="en-US" sz="1400" b="1" i="0" dirty="0">
                <a:solidFill>
                  <a:srgbClr val="000000"/>
                </a:solidFill>
                <a:effectLst/>
                <a:latin typeface="Arial" panose="020B0604020202020204" pitchFamily="34" charset="0"/>
              </a:rPr>
              <a:t>appropriate documentation</a:t>
            </a:r>
            <a:r>
              <a:rPr lang="en-US" sz="1400" b="0" i="0" dirty="0">
                <a:solidFill>
                  <a:srgbClr val="000000"/>
                </a:solidFill>
                <a:effectLst/>
                <a:latin typeface="Arial" panose="020B0604020202020204" pitchFamily="34" charset="0"/>
              </a:rPr>
              <a:t> from the seller, including maintenance records and ownership history, is essential for verifying the legitimacy of the trailer and facilitating effective price negotiation.</a:t>
            </a:r>
          </a:p>
        </p:txBody>
      </p:sp>
    </p:spTree>
    <p:extLst>
      <p:ext uri="{BB962C8B-B14F-4D97-AF65-F5344CB8AC3E}">
        <p14:creationId xmlns:p14="http://schemas.microsoft.com/office/powerpoint/2010/main" val="318184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232011" y="1718087"/>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6096000" y="743860"/>
            <a:ext cx="6099858" cy="5262979"/>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Thoroughly Inspect the Trailer</a:t>
            </a:r>
          </a:p>
          <a:p>
            <a:pPr algn="l"/>
            <a:r>
              <a:rPr lang="en-US" sz="1400" b="0" i="0" dirty="0">
                <a:solidFill>
                  <a:srgbClr val="000000"/>
                </a:solidFill>
                <a:effectLst/>
                <a:latin typeface="Arial" panose="020B0604020202020204" pitchFamily="34" charset="0"/>
              </a:rPr>
              <a:t>A thorough inspection of the used trailer is essential during the purchasing process, as it enables prospective buyers to evaluate the condition and identify any issues that may impact usability, especially for </a:t>
            </a:r>
            <a:r>
              <a:rPr lang="en-US" sz="1400" b="1" i="0" dirty="0">
                <a:solidFill>
                  <a:srgbClr val="000000"/>
                </a:solidFill>
                <a:effectLst/>
                <a:latin typeface="Arial" panose="020B0604020202020204" pitchFamily="34" charset="0"/>
              </a:rPr>
              <a:t>office trailer costs</a:t>
            </a:r>
            <a:r>
              <a:rPr lang="en-US" sz="1400" b="0" i="0" dirty="0">
                <a:solidFill>
                  <a:srgbClr val="000000"/>
                </a:solidFill>
                <a:effectLst/>
                <a:latin typeface="Arial" panose="020B0604020202020204" pitchFamily="34" charset="0"/>
              </a:rPr>
              <a:t>. This assessment should encompass an examination of </a:t>
            </a:r>
            <a:r>
              <a:rPr lang="en-US" sz="1400" b="1" i="0" dirty="0">
                <a:solidFill>
                  <a:srgbClr val="000000"/>
                </a:solidFill>
                <a:effectLst/>
                <a:latin typeface="Arial" panose="020B0604020202020204" pitchFamily="34" charset="0"/>
              </a:rPr>
              <a:t>structural integrity</a:t>
            </a:r>
            <a:r>
              <a:rPr lang="en-US" sz="1400" b="0" i="0" dirty="0">
                <a:solidFill>
                  <a:srgbClr val="000000"/>
                </a:solidFill>
                <a:effectLst/>
                <a:latin typeface="Arial" panose="020B0604020202020204" pitchFamily="34" charset="0"/>
              </a:rPr>
              <a:t>, verification that all </a:t>
            </a:r>
            <a:r>
              <a:rPr lang="en-US" sz="1400" b="1" i="0" dirty="0">
                <a:solidFill>
                  <a:srgbClr val="000000"/>
                </a:solidFill>
                <a:effectLst/>
                <a:latin typeface="Arial" panose="020B0604020202020204" pitchFamily="34" charset="0"/>
              </a:rPr>
              <a:t>features required</a:t>
            </a:r>
            <a:r>
              <a:rPr lang="en-US" sz="1400" b="0" i="0" dirty="0">
                <a:solidFill>
                  <a:srgbClr val="000000"/>
                </a:solidFill>
                <a:effectLst/>
                <a:latin typeface="Arial" panose="020B0604020202020204" pitchFamily="34" charset="0"/>
              </a:rPr>
              <a:t> are operational, and scrutiny for signs of hidden damage.</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performing a comprehensive inspection, buyers can significantly mitigate the risk of encountering unexpected problems post-purchase. It is crucial to concentrate on specific areas during the evaluation process:</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Condition Assessment</a:t>
            </a:r>
            <a:r>
              <a:rPr lang="en-US" sz="1400" b="0" i="0" dirty="0">
                <a:solidFill>
                  <a:srgbClr val="000000"/>
                </a:solidFill>
                <a:effectLst/>
                <a:latin typeface="Arial" panose="020B0604020202020204" pitchFamily="34" charset="0"/>
              </a:rPr>
              <a:t>: Examine the frame for rust, corrosion, and cracks.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Brakes and Tires</a:t>
            </a:r>
            <a:r>
              <a:rPr lang="en-US" sz="1400" b="0" i="0" dirty="0">
                <a:solidFill>
                  <a:srgbClr val="000000"/>
                </a:solidFill>
                <a:effectLst/>
                <a:latin typeface="Arial" panose="020B0604020202020204" pitchFamily="34" charset="0"/>
              </a:rPr>
              <a:t>: Check for even wear and ensure proper inflation.</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Electrical Systems</a:t>
            </a:r>
            <a:r>
              <a:rPr lang="en-US" sz="1400" b="0" i="0" dirty="0">
                <a:solidFill>
                  <a:srgbClr val="000000"/>
                </a:solidFill>
                <a:effectLst/>
                <a:latin typeface="Arial" panose="020B0604020202020204" pitchFamily="34" charset="0"/>
              </a:rPr>
              <a:t>: Test all lights and wiring for functionality.</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Hitch</a:t>
            </a:r>
            <a:r>
              <a:rPr lang="en-US" sz="1400" b="0" i="0" dirty="0">
                <a:solidFill>
                  <a:srgbClr val="000000"/>
                </a:solidFill>
                <a:effectLst/>
                <a:latin typeface="Arial" panose="020B0604020202020204" pitchFamily="34" charset="0"/>
              </a:rPr>
              <a:t>: Confirm that the coupling components are secure and intact.</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Interior</a:t>
            </a:r>
            <a:r>
              <a:rPr lang="en-US" sz="1400" b="0" i="0" dirty="0">
                <a:solidFill>
                  <a:srgbClr val="000000"/>
                </a:solidFill>
                <a:effectLst/>
                <a:latin typeface="Arial" panose="020B0604020202020204" pitchFamily="34" charset="0"/>
              </a:rPr>
              <a:t>: Investigate for any signs of water damage, mold, or stains that may indicate leaks.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Through this detailed evaluation, buyers enhance their understanding of the trailer's value and longevity, ultimately leading to a more informed purchasing decision.</a:t>
            </a:r>
          </a:p>
        </p:txBody>
      </p:sp>
    </p:spTree>
    <p:extLst>
      <p:ext uri="{BB962C8B-B14F-4D97-AF65-F5344CB8AC3E}">
        <p14:creationId xmlns:p14="http://schemas.microsoft.com/office/powerpoint/2010/main" val="219481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974415-AA65-59CD-C0E2-D0B644F57CEF}"/>
              </a:ext>
            </a:extLst>
          </p:cNvPr>
          <p:cNvSpPr/>
          <p:nvPr/>
        </p:nvSpPr>
        <p:spPr>
          <a:xfrm>
            <a:off x="0" y="0"/>
            <a:ext cx="12192000" cy="4417454"/>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From Pensacola to Fort Lauderdale</a:t>
            </a:r>
          </a:p>
          <a:p>
            <a:pPr algn="ctr"/>
            <a:endParaRPr lang="en-US" dirty="0"/>
          </a:p>
          <a:p>
            <a:pPr algn="ctr"/>
            <a:r>
              <a:rPr lang="en-US" sz="4000" dirty="0"/>
              <a:t>How to Calculate Used Construct-on Trailers Cost in Florida</a:t>
            </a:r>
          </a:p>
          <a:p>
            <a:pPr algn="ctr"/>
            <a:endParaRPr lang="en-US" sz="4000" dirty="0"/>
          </a:p>
          <a:p>
            <a:pPr algn="ctr"/>
            <a:r>
              <a:rPr lang="en-US" sz="2000" dirty="0"/>
              <a:t>MOBILE OFFICES | CLASS ROOM TRAILERS | PORTABLE OFFICE BUILDINGS | JOB SITE OFFICE TRAILERS</a:t>
            </a:r>
          </a:p>
          <a:p>
            <a:pPr algn="ctr"/>
            <a:endParaRPr lang="en-US" sz="4000" dirty="0"/>
          </a:p>
        </p:txBody>
      </p:sp>
      <p:sp>
        <p:nvSpPr>
          <p:cNvPr id="12" name="Rounded Rectangle 11">
            <a:extLst>
              <a:ext uri="{FF2B5EF4-FFF2-40B4-BE49-F238E27FC236}">
                <a16:creationId xmlns:a16="http://schemas.microsoft.com/office/drawing/2014/main" id="{DE273A8C-3FD8-AAA3-5645-89ECEE0BB959}"/>
              </a:ext>
            </a:extLst>
          </p:cNvPr>
          <p:cNvSpPr/>
          <p:nvPr/>
        </p:nvSpPr>
        <p:spPr>
          <a:xfrm>
            <a:off x="2562895" y="3349437"/>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I’M READY FOR QUOTES</a:t>
            </a:r>
          </a:p>
        </p:txBody>
      </p:sp>
      <p:sp>
        <p:nvSpPr>
          <p:cNvPr id="16" name="TextBox 15">
            <a:extLst>
              <a:ext uri="{FF2B5EF4-FFF2-40B4-BE49-F238E27FC236}">
                <a16:creationId xmlns:a16="http://schemas.microsoft.com/office/drawing/2014/main" id="{FC3181C8-5A6C-3D25-F735-A3010D900D03}"/>
              </a:ext>
            </a:extLst>
          </p:cNvPr>
          <p:cNvSpPr txBox="1"/>
          <p:nvPr/>
        </p:nvSpPr>
        <p:spPr>
          <a:xfrm>
            <a:off x="253521" y="4567638"/>
            <a:ext cx="11006667" cy="2554545"/>
          </a:xfrm>
          <a:prstGeom prst="rect">
            <a:avLst/>
          </a:prstGeom>
          <a:noFill/>
        </p:spPr>
        <p:txBody>
          <a:bodyPr wrap="square">
            <a:spAutoFit/>
          </a:bodyPr>
          <a:lstStyle/>
          <a:p>
            <a:pPr algn="l"/>
            <a:r>
              <a:rPr lang="en-US" sz="2000" b="0" i="0" dirty="0">
                <a:solidFill>
                  <a:srgbClr val="000000"/>
                </a:solidFill>
                <a:effectLst/>
                <a:latin typeface="Arial" panose="020B0604020202020204" pitchFamily="34" charset="0"/>
              </a:rPr>
              <a:t>The cost of a used construction trailer in Florida can vary significantly based on several factors, including the </a:t>
            </a:r>
            <a:r>
              <a:rPr lang="en-US" sz="2000" b="1" i="0" dirty="0">
                <a:solidFill>
                  <a:srgbClr val="000000"/>
                </a:solidFill>
                <a:effectLst/>
                <a:latin typeface="Arial" panose="020B0604020202020204" pitchFamily="34" charset="0"/>
              </a:rPr>
              <a:t>type</a:t>
            </a:r>
            <a:r>
              <a:rPr lang="en-US" sz="2000" b="0" i="0" dirty="0">
                <a:solidFill>
                  <a:srgbClr val="000000"/>
                </a:solidFill>
                <a:effectLst/>
                <a:latin typeface="Arial" panose="020B0604020202020204" pitchFamily="34" charset="0"/>
              </a:rPr>
              <a:t>, </a:t>
            </a:r>
            <a:r>
              <a:rPr lang="en-US" sz="2000" b="1" i="0" dirty="0">
                <a:solidFill>
                  <a:srgbClr val="000000"/>
                </a:solidFill>
                <a:effectLst/>
                <a:latin typeface="Arial" panose="020B0604020202020204" pitchFamily="34" charset="0"/>
              </a:rPr>
              <a:t>size</a:t>
            </a:r>
            <a:r>
              <a:rPr lang="en-US" sz="2000" b="0" i="0" dirty="0">
                <a:solidFill>
                  <a:srgbClr val="000000"/>
                </a:solidFill>
                <a:effectLst/>
                <a:latin typeface="Arial" panose="020B0604020202020204" pitchFamily="34" charset="0"/>
              </a:rPr>
              <a:t>, and </a:t>
            </a:r>
            <a:r>
              <a:rPr lang="en-US" sz="2000" b="1" i="0" dirty="0">
                <a:solidFill>
                  <a:srgbClr val="000000"/>
                </a:solidFill>
                <a:effectLst/>
                <a:latin typeface="Arial" panose="020B0604020202020204" pitchFamily="34" charset="0"/>
              </a:rPr>
              <a:t>condition</a:t>
            </a:r>
            <a:r>
              <a:rPr lang="en-US" sz="2000" b="0" i="0" dirty="0">
                <a:solidFill>
                  <a:srgbClr val="000000"/>
                </a:solidFill>
                <a:effectLst/>
                <a:latin typeface="Arial" panose="020B0604020202020204" pitchFamily="34" charset="0"/>
              </a:rPr>
              <a:t> of the trailer, as well as the decision to </a:t>
            </a:r>
            <a:r>
              <a:rPr lang="en-US" sz="2000" b="1" i="0" dirty="0">
                <a:solidFill>
                  <a:srgbClr val="000000"/>
                </a:solidFill>
                <a:effectLst/>
                <a:latin typeface="Arial" panose="020B0604020202020204" pitchFamily="34" charset="0"/>
              </a:rPr>
              <a:t>rent or purchase</a:t>
            </a:r>
            <a:r>
              <a:rPr lang="en-US" sz="2000" b="0" i="0" dirty="0">
                <a:solidFill>
                  <a:srgbClr val="000000"/>
                </a:solidFill>
                <a:effectLst/>
                <a:latin typeface="Arial" panose="020B0604020202020204" pitchFamily="34" charset="0"/>
              </a:rPr>
              <a:t>. In general, the used trailer market offers </a:t>
            </a:r>
            <a:r>
              <a:rPr lang="en-US" sz="2000" b="1" i="0" dirty="0">
                <a:solidFill>
                  <a:srgbClr val="000000"/>
                </a:solidFill>
                <a:effectLst/>
                <a:latin typeface="Arial" panose="020B0604020202020204" pitchFamily="34" charset="0"/>
              </a:rPr>
              <a:t>affordable options</a:t>
            </a:r>
            <a:r>
              <a:rPr lang="en-US" sz="2000" b="0" i="0" dirty="0">
                <a:solidFill>
                  <a:srgbClr val="000000"/>
                </a:solidFill>
                <a:effectLst/>
                <a:latin typeface="Arial" panose="020B0604020202020204" pitchFamily="34" charset="0"/>
              </a:rPr>
              <a:t> for office trailers, with prices typically lower than those for new office trailers.</a:t>
            </a:r>
          </a:p>
          <a:p>
            <a:pPr algn="l"/>
            <a:r>
              <a:rPr lang="en-US" sz="2000" b="0" i="0" dirty="0">
                <a:solidFill>
                  <a:srgbClr val="000000"/>
                </a:solidFill>
                <a:effectLst/>
                <a:latin typeface="Arial" panose="020B0604020202020204" pitchFamily="34" charset="0"/>
              </a:rPr>
              <a:t>It is essential to understand the </a:t>
            </a:r>
            <a:r>
              <a:rPr lang="en-US" sz="2000" b="1" i="0" dirty="0">
                <a:solidFill>
                  <a:srgbClr val="000000"/>
                </a:solidFill>
                <a:effectLst/>
                <a:latin typeface="Arial" panose="020B0604020202020204" pitchFamily="34" charset="0"/>
              </a:rPr>
              <a:t>rental costs</a:t>
            </a:r>
            <a:r>
              <a:rPr lang="en-US" sz="2000" b="0" i="0" dirty="0">
                <a:solidFill>
                  <a:srgbClr val="000000"/>
                </a:solidFill>
                <a:effectLst/>
                <a:latin typeface="Arial" panose="020B0604020202020204" pitchFamily="34" charset="0"/>
              </a:rPr>
              <a:t> associated with these trailers to make informed decisions, particularly for those with </a:t>
            </a:r>
            <a:r>
              <a:rPr lang="en-US" sz="2000" b="1" i="0" dirty="0">
                <a:solidFill>
                  <a:srgbClr val="000000"/>
                </a:solidFill>
                <a:effectLst/>
                <a:latin typeface="Arial" panose="020B0604020202020204" pitchFamily="34" charset="0"/>
              </a:rPr>
              <a:t>short-term needs or long-term needs</a:t>
            </a:r>
            <a:r>
              <a:rPr lang="en-US" sz="2000" b="0" i="0" dirty="0">
                <a:solidFill>
                  <a:srgbClr val="000000"/>
                </a:solidFill>
                <a:effectLst/>
                <a:latin typeface="Arial" panose="020B0604020202020204" pitchFamily="34" charset="0"/>
              </a:rPr>
              <a:t>.</a:t>
            </a:r>
          </a:p>
          <a:p>
            <a:pPr algn="ctr"/>
            <a:endParaRPr lang="en-US" sz="4000" b="1" dirty="0">
              <a:solidFill>
                <a:srgbClr val="16285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514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6932731" y="2350082"/>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223605" y="586699"/>
            <a:ext cx="6099858" cy="3754874"/>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Ask for Documentation</a:t>
            </a:r>
          </a:p>
          <a:p>
            <a:pPr algn="l"/>
            <a:r>
              <a:rPr lang="en-US" sz="1400" b="0" i="0" dirty="0">
                <a:solidFill>
                  <a:srgbClr val="000000"/>
                </a:solidFill>
                <a:effectLst/>
                <a:latin typeface="Arial" panose="020B0604020202020204" pitchFamily="34" charset="0"/>
              </a:rPr>
              <a:t>Requesting documentation is an </a:t>
            </a:r>
            <a:r>
              <a:rPr lang="en-US" sz="1400" b="1" i="0" dirty="0">
                <a:solidFill>
                  <a:srgbClr val="000000"/>
                </a:solidFill>
                <a:effectLst/>
                <a:latin typeface="Arial" panose="020B0604020202020204" pitchFamily="34" charset="0"/>
              </a:rPr>
              <a:t>essential step</a:t>
            </a:r>
            <a:r>
              <a:rPr lang="en-US" sz="1400" b="0" i="0" dirty="0">
                <a:solidFill>
                  <a:srgbClr val="000000"/>
                </a:solidFill>
                <a:effectLst/>
                <a:latin typeface="Arial" panose="020B0604020202020204" pitchFamily="34" charset="0"/>
              </a:rPr>
              <a:t> in ensuring a </a:t>
            </a:r>
            <a:r>
              <a:rPr lang="en-US" sz="1400" b="1" i="0" dirty="0">
                <a:solidFill>
                  <a:srgbClr val="000000"/>
                </a:solidFill>
                <a:effectLst/>
                <a:latin typeface="Arial" panose="020B0604020202020204" pitchFamily="34" charset="0"/>
              </a:rPr>
              <a:t>transparent and secure transaction</a:t>
            </a:r>
            <a:r>
              <a:rPr lang="en-US" sz="1400" b="0" i="0" dirty="0">
                <a:solidFill>
                  <a:srgbClr val="000000"/>
                </a:solidFill>
                <a:effectLst/>
                <a:latin typeface="Arial" panose="020B0604020202020204" pitchFamily="34" charset="0"/>
              </a:rPr>
              <a:t> when purchasing a used construction trailer or </a:t>
            </a:r>
            <a:r>
              <a:rPr lang="en-US" sz="1400" b="1" i="0" dirty="0">
                <a:solidFill>
                  <a:srgbClr val="000000"/>
                </a:solidFill>
                <a:effectLst/>
                <a:latin typeface="Arial" panose="020B0604020202020204" pitchFamily="34" charset="0"/>
              </a:rPr>
              <a:t>lease office trailers</a:t>
            </a:r>
            <a:r>
              <a:rPr lang="en-US" sz="1400" b="0" i="0" dirty="0">
                <a:solidFill>
                  <a:srgbClr val="000000"/>
                </a:solidFill>
                <a:effectLst/>
                <a:latin typeface="Arial" panose="020B0604020202020204" pitchFamily="34" charset="0"/>
              </a:rPr>
              <a:t> for </a:t>
            </a:r>
            <a:r>
              <a:rPr lang="en-US" sz="1400" b="1" i="0" dirty="0">
                <a:solidFill>
                  <a:srgbClr val="000000"/>
                </a:solidFill>
                <a:effectLst/>
                <a:latin typeface="Arial" panose="020B0604020202020204" pitchFamily="34" charset="0"/>
              </a:rPr>
              <a:t>extra space</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obtaining comprehensive records, individuals can significantly mitigate the likelihood of encountering unexpected issues after the purchase. Buyers should specifically request </a:t>
            </a:r>
            <a:r>
              <a:rPr lang="en-US" sz="1400" b="1" i="0" dirty="0">
                <a:solidFill>
                  <a:srgbClr val="000000"/>
                </a:solidFill>
                <a:effectLst/>
                <a:latin typeface="Arial" panose="020B0604020202020204" pitchFamily="34" charset="0"/>
              </a:rPr>
              <a:t>maintenance logs</a:t>
            </a:r>
            <a:r>
              <a:rPr lang="en-US" sz="1400" b="0" i="0" dirty="0">
                <a:solidFill>
                  <a:srgbClr val="000000"/>
                </a:solidFill>
                <a:effectLst/>
                <a:latin typeface="Arial" panose="020B0604020202020204" pitchFamily="34" charset="0"/>
              </a:rPr>
              <a:t> to obtain evidence of the trailer's care and upkeep throughout its lifetime. Reviewing the ownership history can reveal any potential </a:t>
            </a:r>
            <a:r>
              <a:rPr lang="en-US" sz="1400" b="1" i="0" dirty="0">
                <a:solidFill>
                  <a:srgbClr val="000000"/>
                </a:solidFill>
                <a:effectLst/>
                <a:latin typeface="Arial" panose="020B0604020202020204" pitchFamily="34" charset="0"/>
              </a:rPr>
              <a:t>accidents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repairs</a:t>
            </a:r>
            <a:r>
              <a:rPr lang="en-US" sz="1400" b="0" i="0" dirty="0">
                <a:solidFill>
                  <a:srgbClr val="000000"/>
                </a:solidFill>
                <a:effectLst/>
                <a:latin typeface="Arial" panose="020B0604020202020204" pitchFamily="34" charset="0"/>
              </a:rPr>
              <a:t> that may have compromised the trailer’s structural integrity.</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Additionally, it is prudent to inquire about any </a:t>
            </a:r>
            <a:r>
              <a:rPr lang="en-US" sz="1400" b="1" i="0" dirty="0">
                <a:solidFill>
                  <a:srgbClr val="000000"/>
                </a:solidFill>
                <a:effectLst/>
                <a:latin typeface="Arial" panose="020B0604020202020204" pitchFamily="34" charset="0"/>
              </a:rPr>
              <a:t>warranties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service agreements</a:t>
            </a:r>
            <a:r>
              <a:rPr lang="en-US" sz="1400" b="0" i="0" dirty="0">
                <a:solidFill>
                  <a:srgbClr val="000000"/>
                </a:solidFill>
                <a:effectLst/>
                <a:latin typeface="Arial" panose="020B0604020202020204" pitchFamily="34" charset="0"/>
              </a:rPr>
              <a:t> that may still be in effect, as these can provide valuable purchase assurance. Acquiring such documentation is ultimately an </a:t>
            </a:r>
            <a:r>
              <a:rPr lang="en-US" sz="1400" b="1" i="0" dirty="0">
                <a:solidFill>
                  <a:srgbClr val="000000"/>
                </a:solidFill>
                <a:effectLst/>
                <a:latin typeface="Arial" panose="020B0604020202020204" pitchFamily="34" charset="0"/>
              </a:rPr>
              <a:t>invaluable measure</a:t>
            </a:r>
            <a:r>
              <a:rPr lang="en-US" sz="1400" b="0" i="0" dirty="0">
                <a:solidFill>
                  <a:srgbClr val="000000"/>
                </a:solidFill>
                <a:effectLst/>
                <a:latin typeface="Arial" panose="020B0604020202020204" pitchFamily="34" charset="0"/>
              </a:rPr>
              <a:t> in making an informed investment.</a:t>
            </a:r>
          </a:p>
        </p:txBody>
      </p:sp>
    </p:spTree>
    <p:extLst>
      <p:ext uri="{BB962C8B-B14F-4D97-AF65-F5344CB8AC3E}">
        <p14:creationId xmlns:p14="http://schemas.microsoft.com/office/powerpoint/2010/main" val="15129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2BBFA-605A-5637-8E26-BF8532CAD10B}"/>
              </a:ext>
            </a:extLst>
          </p:cNvPr>
          <p:cNvPicPr>
            <a:picLocks noChangeAspect="1"/>
          </p:cNvPicPr>
          <p:nvPr/>
        </p:nvPicPr>
        <p:blipFill>
          <a:blip r:embed="rId2"/>
          <a:stretch>
            <a:fillRect/>
          </a:stretch>
        </p:blipFill>
        <p:spPr>
          <a:xfrm>
            <a:off x="232011" y="1718087"/>
            <a:ext cx="5259269" cy="2945191"/>
          </a:xfrm>
          <a:prstGeom prst="rect">
            <a:avLst/>
          </a:prstGeom>
        </p:spPr>
      </p:pic>
      <p:sp>
        <p:nvSpPr>
          <p:cNvPr id="10" name="TextBox 9">
            <a:extLst>
              <a:ext uri="{FF2B5EF4-FFF2-40B4-BE49-F238E27FC236}">
                <a16:creationId xmlns:a16="http://schemas.microsoft.com/office/drawing/2014/main" id="{4524058A-9543-474F-6F32-C97A6E0737EB}"/>
              </a:ext>
            </a:extLst>
          </p:cNvPr>
          <p:cNvSpPr txBox="1"/>
          <p:nvPr/>
        </p:nvSpPr>
        <p:spPr>
          <a:xfrm>
            <a:off x="6096000" y="743860"/>
            <a:ext cx="6099858" cy="5693866"/>
          </a:xfrm>
          <a:prstGeom prst="rect">
            <a:avLst/>
          </a:prstGeom>
          <a:noFill/>
        </p:spPr>
        <p:txBody>
          <a:bodyPr wrap="square">
            <a:spAutoFit/>
          </a:bodyPr>
          <a:lstStyle/>
          <a:p>
            <a:pPr algn="l"/>
            <a:r>
              <a:rPr lang="en-US" sz="2800" b="1" i="0" dirty="0">
                <a:solidFill>
                  <a:srgbClr val="424562"/>
                </a:solidFill>
                <a:effectLst/>
                <a:latin typeface="Arial" panose="020B0604020202020204" pitchFamily="34" charset="0"/>
              </a:rPr>
              <a:t>Negotiate the Price</a:t>
            </a:r>
          </a:p>
          <a:p>
            <a:pPr algn="l"/>
            <a:r>
              <a:rPr lang="en-US" sz="1400" b="0" i="0" dirty="0">
                <a:solidFill>
                  <a:srgbClr val="000000"/>
                </a:solidFill>
                <a:effectLst/>
                <a:latin typeface="Arial" panose="020B0604020202020204" pitchFamily="34" charset="0"/>
              </a:rPr>
              <a:t>Negotiating the price of a used construction trailer can have a significant impact on overall expenditure and should be approached strategically to ensure </a:t>
            </a:r>
            <a:r>
              <a:rPr lang="en-US" sz="1400" b="1" i="0" dirty="0">
                <a:solidFill>
                  <a:srgbClr val="000000"/>
                </a:solidFill>
                <a:effectLst/>
                <a:latin typeface="Arial" panose="020B0604020202020204" pitchFamily="34" charset="0"/>
              </a:rPr>
              <a:t>value for money</a:t>
            </a:r>
            <a:r>
              <a:rPr lang="en-US" sz="1400" b="0" i="0" dirty="0">
                <a:solidFill>
                  <a:srgbClr val="000000"/>
                </a:solidFill>
                <a:effectLst/>
                <a:latin typeface="Arial" panose="020B0604020202020204" pitchFamily="34" charset="0"/>
              </a:rPr>
              <a:t>, especially when considering </a:t>
            </a:r>
            <a:r>
              <a:rPr lang="en-US" sz="1400" b="1" i="0" dirty="0">
                <a:solidFill>
                  <a:srgbClr val="000000"/>
                </a:solidFill>
                <a:effectLst/>
                <a:latin typeface="Arial" panose="020B0604020202020204" pitchFamily="34" charset="0"/>
              </a:rPr>
              <a:t>multi-functional office</a:t>
            </a:r>
            <a:r>
              <a:rPr lang="en-US" sz="1400" b="0" i="0" dirty="0">
                <a:solidFill>
                  <a:srgbClr val="000000"/>
                </a:solidFill>
                <a:effectLst/>
                <a:latin typeface="Arial" panose="020B0604020202020204" pitchFamily="34" charset="0"/>
              </a:rPr>
              <a:t> setups like a </a:t>
            </a:r>
            <a:r>
              <a:rPr lang="en-US" sz="1400" b="1" i="0" dirty="0">
                <a:solidFill>
                  <a:srgbClr val="000000"/>
                </a:solidFill>
                <a:effectLst/>
                <a:latin typeface="Arial" panose="020B0604020202020204" pitchFamily="34" charset="0"/>
              </a:rPr>
              <a:t>12×60 trailer</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24′ x 60′ modular office</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Prospective buyers are encouraged to conduct comprehensive research on comparable trailer prices and evaluate </a:t>
            </a:r>
            <a:r>
              <a:rPr lang="en-US" sz="1400" b="1" i="0" dirty="0">
                <a:solidFill>
                  <a:srgbClr val="000000"/>
                </a:solidFill>
                <a:effectLst/>
                <a:latin typeface="Arial" panose="020B0604020202020204" pitchFamily="34" charset="0"/>
              </a:rPr>
              <a:t>value based on the condition and features required</a:t>
            </a:r>
            <a:r>
              <a:rPr lang="en-US" sz="1400" b="0" i="0" dirty="0">
                <a:solidFill>
                  <a:srgbClr val="000000"/>
                </a:solidFill>
                <a:effectLst/>
                <a:latin typeface="Arial" panose="020B0604020202020204" pitchFamily="34" charset="0"/>
              </a:rPr>
              <a:t>, such as in </a:t>
            </a:r>
            <a:r>
              <a:rPr lang="en-US" sz="1400" b="1" i="0" dirty="0">
                <a:solidFill>
                  <a:srgbClr val="000000"/>
                </a:solidFill>
                <a:effectLst/>
                <a:latin typeface="Arial" panose="020B0604020202020204" pitchFamily="34" charset="0"/>
              </a:rPr>
              <a:t>financial banking</a:t>
            </a:r>
            <a:r>
              <a:rPr lang="en-US" sz="1400" b="0" i="0" dirty="0">
                <a:solidFill>
                  <a:srgbClr val="000000"/>
                </a:solidFill>
                <a:effectLst/>
                <a:latin typeface="Arial" panose="020B0604020202020204" pitchFamily="34" charset="0"/>
              </a:rPr>
              <a:t> settings or other </a:t>
            </a:r>
            <a:r>
              <a:rPr lang="en-US" sz="1400" b="1" i="0" dirty="0">
                <a:solidFill>
                  <a:srgbClr val="000000"/>
                </a:solidFill>
                <a:effectLst/>
                <a:latin typeface="Arial" panose="020B0604020202020204" pitchFamily="34" charset="0"/>
              </a:rPr>
              <a:t>public-facing spaces</a:t>
            </a:r>
            <a:r>
              <a:rPr lang="en-US" sz="1400" b="0" i="0" dirty="0">
                <a:solidFill>
                  <a:srgbClr val="000000"/>
                </a:solidFill>
                <a:effectLst/>
                <a:latin typeface="Arial" panose="020B0604020202020204" pitchFamily="34" charset="0"/>
              </a:rPr>
              <a:t>. This process includes understanding market trends in their locality and assessing the specifications of various models to determine the best fit for their needs.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Additionally, buyers may consider the following strategies:</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Utilize online marketplaces</a:t>
            </a:r>
            <a:r>
              <a:rPr lang="en-US" sz="1400" b="0" i="0" dirty="0">
                <a:solidFill>
                  <a:srgbClr val="000000"/>
                </a:solidFill>
                <a:effectLst/>
                <a:latin typeface="Arial" panose="020B0604020202020204" pitchFamily="34" charset="0"/>
              </a:rPr>
              <a:t> and local classifieds for price comparisons.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Conduct a thorough inspection</a:t>
            </a:r>
            <a:r>
              <a:rPr lang="en-US" sz="1400" b="0" i="0" dirty="0">
                <a:solidFill>
                  <a:srgbClr val="000000"/>
                </a:solidFill>
                <a:effectLst/>
                <a:latin typeface="Arial" panose="020B0604020202020204" pitchFamily="34" charset="0"/>
              </a:rPr>
              <a:t> of the trailer to identify any potential repairs needed.</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Evaluate the seller's urgency</a:t>
            </a:r>
            <a:r>
              <a:rPr lang="en-US" sz="1400" b="0" i="0" dirty="0">
                <a:solidFill>
                  <a:srgbClr val="000000"/>
                </a:solidFill>
                <a:effectLst/>
                <a:latin typeface="Arial" panose="020B0604020202020204" pitchFamily="34" charset="0"/>
              </a:rPr>
              <a:t> to sell, which can provide leverage during negotiations.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 effective application of these strategies can enhance buyers' negotiating power and lead to more favorable outcomes, ultimately resulting in a better deal without compromising on </a:t>
            </a:r>
            <a:r>
              <a:rPr lang="en-US" sz="1400" b="1" i="0" dirty="0">
                <a:solidFill>
                  <a:srgbClr val="000000"/>
                </a:solidFill>
                <a:effectLst/>
                <a:latin typeface="Arial" panose="020B0604020202020204" pitchFamily="34" charset="0"/>
              </a:rPr>
              <a:t>essential specifications</a:t>
            </a:r>
            <a:r>
              <a:rPr lang="en-US" sz="1400" b="0" i="0" dirty="0">
                <a:solidFill>
                  <a:srgbClr val="000000"/>
                </a:solidFill>
                <a:effectLst/>
                <a:latin typeface="Arial" panose="020B0604020202020204" pitchFamily="34" charset="0"/>
              </a:rPr>
              <a:t> or </a:t>
            </a:r>
            <a:r>
              <a:rPr lang="en-US" sz="1400" b="1" i="0" dirty="0">
                <a:solidFill>
                  <a:srgbClr val="000000"/>
                </a:solidFill>
                <a:effectLst/>
                <a:latin typeface="Arial" panose="020B0604020202020204" pitchFamily="34" charset="0"/>
              </a:rPr>
              <a:t>quality</a:t>
            </a:r>
            <a:r>
              <a:rPr lang="en-US" sz="14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109296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38A16-C018-1083-F365-EA3A1B2E9058}"/>
              </a:ext>
            </a:extLst>
          </p:cNvPr>
          <p:cNvSpPr/>
          <p:nvPr/>
        </p:nvSpPr>
        <p:spPr>
          <a:xfrm>
            <a:off x="0" y="0"/>
            <a:ext cx="12192000" cy="4097438"/>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Ready to Get a Great Price on Construction Trailer Offices</a:t>
            </a:r>
            <a:endParaRPr lang="en-US" sz="4000" dirty="0"/>
          </a:p>
          <a:p>
            <a:pPr algn="ctr"/>
            <a:r>
              <a:rPr lang="en-US" sz="2000" dirty="0"/>
              <a:t>Let’s Work Together</a:t>
            </a:r>
            <a:endParaRPr lang="en-US" sz="4000" dirty="0"/>
          </a:p>
        </p:txBody>
      </p:sp>
      <p:sp>
        <p:nvSpPr>
          <p:cNvPr id="7" name="Rounded Rectangle 6">
            <a:extLst>
              <a:ext uri="{FF2B5EF4-FFF2-40B4-BE49-F238E27FC236}">
                <a16:creationId xmlns:a16="http://schemas.microsoft.com/office/drawing/2014/main" id="{4D086F36-99DD-B618-1B95-FBAEB8C2C6CC}"/>
              </a:ext>
            </a:extLst>
          </p:cNvPr>
          <p:cNvSpPr/>
          <p:nvPr/>
        </p:nvSpPr>
        <p:spPr>
          <a:xfrm>
            <a:off x="2690219" y="2894991"/>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GET ME LOCAL PRICES</a:t>
            </a:r>
          </a:p>
        </p:txBody>
      </p:sp>
    </p:spTree>
    <p:extLst>
      <p:ext uri="{BB962C8B-B14F-4D97-AF65-F5344CB8AC3E}">
        <p14:creationId xmlns:p14="http://schemas.microsoft.com/office/powerpoint/2010/main" val="363892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3F0E31-49C6-5A06-BB23-DACA1DD5A58C}"/>
              </a:ext>
            </a:extLst>
          </p:cNvPr>
          <p:cNvSpPr txBox="1"/>
          <p:nvPr/>
        </p:nvSpPr>
        <p:spPr>
          <a:xfrm>
            <a:off x="363968" y="523220"/>
            <a:ext cx="3043706" cy="1323439"/>
          </a:xfrm>
          <a:prstGeom prst="rect">
            <a:avLst/>
          </a:prstGeom>
          <a:noFill/>
        </p:spPr>
        <p:txBody>
          <a:bodyPr wrap="square">
            <a:spAutoFit/>
          </a:bodyPr>
          <a:lstStyle/>
          <a:p>
            <a:pPr algn="l" fontAlgn="base"/>
            <a:r>
              <a:rPr lang="en-US" sz="1600" b="0" i="0" dirty="0">
                <a:solidFill>
                  <a:srgbClr val="333333"/>
                </a:solidFill>
                <a:effectLst/>
                <a:latin typeface="Arial" panose="020B0604020202020204" pitchFamily="34" charset="0"/>
              </a:rPr>
              <a:t>8’ x 20’: 200 sq. feet</a:t>
            </a:r>
          </a:p>
          <a:p>
            <a:pPr algn="l" fontAlgn="base"/>
            <a:r>
              <a:rPr lang="en-US" sz="1600" b="0" i="0" dirty="0">
                <a:solidFill>
                  <a:srgbClr val="333333"/>
                </a:solidFill>
                <a:effectLst/>
                <a:latin typeface="Arial" panose="020B0604020202020204" pitchFamily="34" charset="0"/>
              </a:rPr>
              <a:t>8’ x 28’: 350 sq. feet</a:t>
            </a:r>
          </a:p>
          <a:p>
            <a:pPr algn="l" fontAlgn="base"/>
            <a:r>
              <a:rPr lang="en-US" sz="1600" b="0" i="0" dirty="0">
                <a:solidFill>
                  <a:srgbClr val="333333"/>
                </a:solidFill>
                <a:effectLst/>
                <a:latin typeface="Arial" panose="020B0604020202020204" pitchFamily="34" charset="0"/>
              </a:rPr>
              <a:t>8’ x 32’: 400 sq. feet</a:t>
            </a:r>
          </a:p>
          <a:p>
            <a:pPr algn="l" fontAlgn="base"/>
            <a:r>
              <a:rPr lang="en-US" sz="1600" b="0" i="0" dirty="0">
                <a:solidFill>
                  <a:srgbClr val="333333"/>
                </a:solidFill>
                <a:effectLst/>
                <a:latin typeface="Arial" panose="020B0604020202020204" pitchFamily="34" charset="0"/>
              </a:rPr>
              <a:t>10’ x 36’: 450 sq. feet</a:t>
            </a:r>
          </a:p>
          <a:p>
            <a:pPr algn="l" fontAlgn="base"/>
            <a:r>
              <a:rPr lang="en-US" sz="1600" b="0" i="0" dirty="0">
                <a:solidFill>
                  <a:srgbClr val="333333"/>
                </a:solidFill>
                <a:effectLst/>
                <a:latin typeface="Arial" panose="020B0604020202020204" pitchFamily="34" charset="0"/>
              </a:rPr>
              <a:t>10’ x 44’: 500 sq. feet</a:t>
            </a:r>
          </a:p>
        </p:txBody>
      </p:sp>
      <p:sp>
        <p:nvSpPr>
          <p:cNvPr id="7" name="TextBox 6">
            <a:extLst>
              <a:ext uri="{FF2B5EF4-FFF2-40B4-BE49-F238E27FC236}">
                <a16:creationId xmlns:a16="http://schemas.microsoft.com/office/drawing/2014/main" id="{BEE8A3F8-1B65-62C8-54EF-0903CFCA9039}"/>
              </a:ext>
            </a:extLst>
          </p:cNvPr>
          <p:cNvSpPr txBox="1"/>
          <p:nvPr/>
        </p:nvSpPr>
        <p:spPr>
          <a:xfrm>
            <a:off x="1696950" y="58952"/>
            <a:ext cx="2424448" cy="523220"/>
          </a:xfrm>
          <a:prstGeom prst="rect">
            <a:avLst/>
          </a:prstGeom>
          <a:noFill/>
        </p:spPr>
        <p:txBody>
          <a:bodyPr wrap="square">
            <a:spAutoFit/>
          </a:bodyPr>
          <a:lstStyle/>
          <a:p>
            <a:r>
              <a:rPr lang="en-US" sz="2800" dirty="0"/>
              <a:t>Popular Sizes</a:t>
            </a:r>
          </a:p>
        </p:txBody>
      </p:sp>
      <p:sp>
        <p:nvSpPr>
          <p:cNvPr id="8" name="TextBox 7">
            <a:extLst>
              <a:ext uri="{FF2B5EF4-FFF2-40B4-BE49-F238E27FC236}">
                <a16:creationId xmlns:a16="http://schemas.microsoft.com/office/drawing/2014/main" id="{45BFF06C-7DBD-1101-6F76-00B586ED4425}"/>
              </a:ext>
            </a:extLst>
          </p:cNvPr>
          <p:cNvSpPr txBox="1"/>
          <p:nvPr/>
        </p:nvSpPr>
        <p:spPr>
          <a:xfrm>
            <a:off x="8019106" y="0"/>
            <a:ext cx="2424448" cy="523220"/>
          </a:xfrm>
          <a:prstGeom prst="rect">
            <a:avLst/>
          </a:prstGeom>
          <a:noFill/>
        </p:spPr>
        <p:txBody>
          <a:bodyPr wrap="square">
            <a:spAutoFit/>
          </a:bodyPr>
          <a:lstStyle/>
          <a:p>
            <a:r>
              <a:rPr lang="en-US" sz="2800" dirty="0"/>
              <a:t>Solutions</a:t>
            </a:r>
          </a:p>
        </p:txBody>
      </p:sp>
      <p:sp>
        <p:nvSpPr>
          <p:cNvPr id="10" name="TextBox 9">
            <a:extLst>
              <a:ext uri="{FF2B5EF4-FFF2-40B4-BE49-F238E27FC236}">
                <a16:creationId xmlns:a16="http://schemas.microsoft.com/office/drawing/2014/main" id="{95068FCE-4D4A-C626-F45E-50318CCE6407}"/>
              </a:ext>
            </a:extLst>
          </p:cNvPr>
          <p:cNvSpPr txBox="1"/>
          <p:nvPr/>
        </p:nvSpPr>
        <p:spPr>
          <a:xfrm>
            <a:off x="6203600" y="540595"/>
            <a:ext cx="2642576"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Temporary Office Space</a:t>
            </a:r>
          </a:p>
          <a:p>
            <a:r>
              <a:rPr lang="en-US" sz="1600" dirty="0">
                <a:latin typeface="Arial" panose="020B0604020202020204" pitchFamily="34" charset="0"/>
                <a:cs typeface="Arial" panose="020B0604020202020204" pitchFamily="34" charset="0"/>
              </a:rPr>
              <a:t>Portable Office Buildings</a:t>
            </a:r>
          </a:p>
          <a:p>
            <a:r>
              <a:rPr lang="en-US" sz="1600" dirty="0">
                <a:latin typeface="Arial" panose="020B0604020202020204" pitchFamily="34" charset="0"/>
                <a:cs typeface="Arial" panose="020B0604020202020204" pitchFamily="34" charset="0"/>
              </a:rPr>
              <a:t>Construction Site Offices</a:t>
            </a:r>
          </a:p>
          <a:p>
            <a:r>
              <a:rPr lang="en-US" sz="1600" dirty="0">
                <a:latin typeface="Arial" panose="020B0604020202020204" pitchFamily="34" charset="0"/>
                <a:cs typeface="Arial" panose="020B0604020202020204" pitchFamily="34" charset="0"/>
              </a:rPr>
              <a:t>Modular Office Trailers</a:t>
            </a:r>
          </a:p>
          <a:p>
            <a:r>
              <a:rPr lang="en-US" sz="1600" dirty="0">
                <a:latin typeface="Arial" panose="020B0604020202020204" pitchFamily="34" charset="0"/>
                <a:cs typeface="Arial" panose="020B0604020202020204" pitchFamily="34" charset="0"/>
              </a:rPr>
              <a:t>Job Site Office trailers</a:t>
            </a:r>
          </a:p>
        </p:txBody>
      </p:sp>
      <p:sp>
        <p:nvSpPr>
          <p:cNvPr id="12" name="TextBox 11">
            <a:extLst>
              <a:ext uri="{FF2B5EF4-FFF2-40B4-BE49-F238E27FC236}">
                <a16:creationId xmlns:a16="http://schemas.microsoft.com/office/drawing/2014/main" id="{729F7574-142D-F991-E48F-862B813BDD57}"/>
              </a:ext>
            </a:extLst>
          </p:cNvPr>
          <p:cNvSpPr txBox="1"/>
          <p:nvPr/>
        </p:nvSpPr>
        <p:spPr>
          <a:xfrm>
            <a:off x="3013861" y="540595"/>
            <a:ext cx="3043706" cy="1323439"/>
          </a:xfrm>
          <a:prstGeom prst="rect">
            <a:avLst/>
          </a:prstGeom>
          <a:noFill/>
        </p:spPr>
        <p:txBody>
          <a:bodyPr wrap="square">
            <a:spAutoFit/>
          </a:bodyPr>
          <a:lstStyle/>
          <a:p>
            <a:pPr algn="l" fontAlgn="base"/>
            <a:r>
              <a:rPr lang="en-US" sz="1600" b="0" i="0" dirty="0">
                <a:solidFill>
                  <a:srgbClr val="333333"/>
                </a:solidFill>
                <a:effectLst/>
                <a:latin typeface="Arial" panose="020B0604020202020204" pitchFamily="34" charset="0"/>
              </a:rPr>
              <a:t>12’ x 44′: 700 sq. feet</a:t>
            </a:r>
          </a:p>
          <a:p>
            <a:pPr algn="l" fontAlgn="base"/>
            <a:r>
              <a:rPr lang="en-US" sz="1600" b="0" i="0" dirty="0">
                <a:solidFill>
                  <a:srgbClr val="333333"/>
                </a:solidFill>
                <a:effectLst/>
                <a:latin typeface="Arial" panose="020B0604020202020204" pitchFamily="34" charset="0"/>
              </a:rPr>
              <a:t>12’ x 56’: 800 sq. feet</a:t>
            </a:r>
          </a:p>
          <a:p>
            <a:pPr algn="l" fontAlgn="base"/>
            <a:r>
              <a:rPr lang="en-US" sz="1600" b="0" i="0" dirty="0">
                <a:solidFill>
                  <a:srgbClr val="333333"/>
                </a:solidFill>
                <a:effectLst/>
                <a:latin typeface="Arial" panose="020B0604020202020204" pitchFamily="34" charset="0"/>
              </a:rPr>
              <a:t>12’ x 64’: 1,000 sq. feet</a:t>
            </a:r>
          </a:p>
          <a:p>
            <a:pPr algn="l" fontAlgn="base"/>
            <a:r>
              <a:rPr lang="en-US" sz="1600" b="0" i="0" dirty="0">
                <a:solidFill>
                  <a:srgbClr val="333333"/>
                </a:solidFill>
                <a:effectLst/>
                <a:latin typeface="Arial" panose="020B0604020202020204" pitchFamily="34" charset="0"/>
              </a:rPr>
              <a:t>24’ x 56’: 1,400 sq. feet</a:t>
            </a:r>
          </a:p>
          <a:p>
            <a:pPr algn="l" fontAlgn="base"/>
            <a:r>
              <a:rPr lang="en-US" sz="1600" dirty="0">
                <a:solidFill>
                  <a:srgbClr val="333333"/>
                </a:solidFill>
                <a:latin typeface="Arial" panose="020B0604020202020204" pitchFamily="34" charset="0"/>
              </a:rPr>
              <a:t>And More</a:t>
            </a:r>
            <a:endParaRPr lang="en-US" sz="1600" b="0" i="0" dirty="0">
              <a:solidFill>
                <a:srgbClr val="333333"/>
              </a:solidFill>
              <a:effectLst/>
              <a:latin typeface="Arial" panose="020B0604020202020204" pitchFamily="34" charset="0"/>
            </a:endParaRPr>
          </a:p>
        </p:txBody>
      </p:sp>
      <p:sp>
        <p:nvSpPr>
          <p:cNvPr id="14" name="TextBox 13">
            <a:extLst>
              <a:ext uri="{FF2B5EF4-FFF2-40B4-BE49-F238E27FC236}">
                <a16:creationId xmlns:a16="http://schemas.microsoft.com/office/drawing/2014/main" id="{AE12AD1D-5CEE-1B19-95BB-48BD672EAE61}"/>
              </a:ext>
            </a:extLst>
          </p:cNvPr>
          <p:cNvSpPr txBox="1"/>
          <p:nvPr/>
        </p:nvSpPr>
        <p:spPr>
          <a:xfrm>
            <a:off x="8897672" y="582172"/>
            <a:ext cx="3194756"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Office Trailer Rental</a:t>
            </a:r>
          </a:p>
          <a:p>
            <a:r>
              <a:rPr lang="en-US" sz="1600" dirty="0">
                <a:latin typeface="Arial" panose="020B0604020202020204" pitchFamily="34" charset="0"/>
                <a:cs typeface="Arial" panose="020B0604020202020204" pitchFamily="34" charset="0"/>
              </a:rPr>
              <a:t>Prefabricated Office Units</a:t>
            </a:r>
          </a:p>
          <a:p>
            <a:r>
              <a:rPr lang="en-US" sz="1600" dirty="0">
                <a:latin typeface="Arial" panose="020B0604020202020204" pitchFamily="34" charset="0"/>
                <a:cs typeface="Arial" panose="020B0604020202020204" pitchFamily="34" charset="0"/>
              </a:rPr>
              <a:t>Climate-Controlled Office Trailers</a:t>
            </a:r>
          </a:p>
          <a:p>
            <a:r>
              <a:rPr lang="en-US" sz="1600" dirty="0">
                <a:latin typeface="Arial" panose="020B0604020202020204" pitchFamily="34" charset="0"/>
                <a:cs typeface="Arial" panose="020B0604020202020204" pitchFamily="34" charset="0"/>
              </a:rPr>
              <a:t>Office Trailer Leasing Options</a:t>
            </a:r>
          </a:p>
          <a:p>
            <a:r>
              <a:rPr lang="en-US" sz="1600" dirty="0">
                <a:latin typeface="Arial" panose="020B0604020202020204" pitchFamily="34" charset="0"/>
                <a:cs typeface="Arial" panose="020B0604020202020204" pitchFamily="34" charset="0"/>
              </a:rPr>
              <a:t>Used Office Trailers For Sale</a:t>
            </a:r>
          </a:p>
        </p:txBody>
      </p:sp>
      <p:sp>
        <p:nvSpPr>
          <p:cNvPr id="16" name="TextBox 15">
            <a:extLst>
              <a:ext uri="{FF2B5EF4-FFF2-40B4-BE49-F238E27FC236}">
                <a16:creationId xmlns:a16="http://schemas.microsoft.com/office/drawing/2014/main" id="{0CAE0DA5-B1DC-811C-F1C4-92D372231134}"/>
              </a:ext>
            </a:extLst>
          </p:cNvPr>
          <p:cNvSpPr txBox="1"/>
          <p:nvPr/>
        </p:nvSpPr>
        <p:spPr>
          <a:xfrm>
            <a:off x="363968" y="1852509"/>
            <a:ext cx="11060388" cy="1077218"/>
          </a:xfrm>
          <a:prstGeom prst="rect">
            <a:avLst/>
          </a:prstGeom>
          <a:noFill/>
        </p:spPr>
        <p:txBody>
          <a:bodyPr wrap="square">
            <a:spAutoFit/>
          </a:bodyPr>
          <a:lstStyle/>
          <a:p>
            <a:pPr algn="l"/>
            <a:r>
              <a:rPr lang="en-US" sz="3200" b="1" i="0" dirty="0">
                <a:solidFill>
                  <a:srgbClr val="424562"/>
                </a:solidFill>
                <a:effectLst/>
                <a:latin typeface="Arial" panose="020B0604020202020204" pitchFamily="34" charset="0"/>
              </a:rPr>
              <a:t>Factors That Affect the Cost of a Used Construction Trailer in Florida</a:t>
            </a:r>
          </a:p>
        </p:txBody>
      </p:sp>
      <p:sp>
        <p:nvSpPr>
          <p:cNvPr id="18" name="TextBox 17">
            <a:extLst>
              <a:ext uri="{FF2B5EF4-FFF2-40B4-BE49-F238E27FC236}">
                <a16:creationId xmlns:a16="http://schemas.microsoft.com/office/drawing/2014/main" id="{253A871E-1515-8F08-71F8-0355923DA86E}"/>
              </a:ext>
            </a:extLst>
          </p:cNvPr>
          <p:cNvSpPr txBox="1"/>
          <p:nvPr/>
        </p:nvSpPr>
        <p:spPr>
          <a:xfrm>
            <a:off x="136478" y="2778315"/>
            <a:ext cx="12355773" cy="1169551"/>
          </a:xfrm>
          <a:prstGeom prst="rect">
            <a:avLst/>
          </a:prstGeom>
          <a:noFill/>
        </p:spPr>
        <p:txBody>
          <a:bodyPr wrap="square">
            <a:spAutoFit/>
          </a:bodyPr>
          <a:lstStyle/>
          <a:p>
            <a:r>
              <a:rPr lang="en-US" sz="1400" b="0" i="0" dirty="0">
                <a:solidFill>
                  <a:srgbClr val="000000"/>
                </a:solidFill>
                <a:effectLst/>
                <a:latin typeface="Arial" panose="020B0604020202020204" pitchFamily="34" charset="0"/>
              </a:rPr>
              <a:t>When assessing the cost of a used construction trailer in Florida, it is essential to consider several key factors that can vary significantly based on location, specific features, and overall condition. A comprehensive understanding of these elements is critical for making an informed decision. The size of the trailer is a significant consideration, as larger models typically incur higher costs. Additionally, the condition of the trailer—whether it is a used model or a </a:t>
            </a:r>
            <a:r>
              <a:rPr lang="en-US" sz="1400" b="1" i="0" dirty="0">
                <a:solidFill>
                  <a:srgbClr val="000000"/>
                </a:solidFill>
                <a:effectLst/>
                <a:latin typeface="Arial" panose="020B0604020202020204" pitchFamily="34" charset="0"/>
              </a:rPr>
              <a:t>new office trailer</a:t>
            </a:r>
            <a:r>
              <a:rPr lang="en-US" sz="1400" b="0" i="0" dirty="0">
                <a:solidFill>
                  <a:srgbClr val="000000"/>
                </a:solidFill>
                <a:effectLst/>
                <a:latin typeface="Arial" panose="020B0604020202020204" pitchFamily="34" charset="0"/>
              </a:rPr>
              <a:t>—can greatly influence pricing. Customization options and features tailored to specific business needs can further increase the overall expense, along with potential </a:t>
            </a:r>
            <a:r>
              <a:rPr lang="en-US" sz="1400" b="1" i="0" dirty="0">
                <a:solidFill>
                  <a:srgbClr val="000000"/>
                </a:solidFill>
                <a:effectLst/>
                <a:latin typeface="Arial" panose="020B0604020202020204" pitchFamily="34" charset="0"/>
              </a:rPr>
              <a:t>delivery fees</a:t>
            </a:r>
            <a:r>
              <a:rPr lang="en-US" sz="1400" b="0" i="0" dirty="0">
                <a:solidFill>
                  <a:srgbClr val="000000"/>
                </a:solidFill>
                <a:effectLst/>
                <a:latin typeface="Arial" panose="020B0604020202020204" pitchFamily="34" charset="0"/>
              </a:rPr>
              <a:t> associated with transporting the trailer.</a:t>
            </a:r>
            <a:endParaRPr lang="en-US" sz="1400" dirty="0"/>
          </a:p>
        </p:txBody>
      </p:sp>
      <p:sp>
        <p:nvSpPr>
          <p:cNvPr id="3" name="TextBox 2">
            <a:extLst>
              <a:ext uri="{FF2B5EF4-FFF2-40B4-BE49-F238E27FC236}">
                <a16:creationId xmlns:a16="http://schemas.microsoft.com/office/drawing/2014/main" id="{DBF29CB4-DD43-A3F8-7127-939ED941925A}"/>
              </a:ext>
            </a:extLst>
          </p:cNvPr>
          <p:cNvSpPr txBox="1"/>
          <p:nvPr/>
        </p:nvSpPr>
        <p:spPr>
          <a:xfrm>
            <a:off x="136478" y="3947866"/>
            <a:ext cx="12201098" cy="2369880"/>
          </a:xfrm>
          <a:prstGeom prst="rect">
            <a:avLst/>
          </a:prstGeom>
          <a:noFill/>
        </p:spPr>
        <p:txBody>
          <a:bodyPr wrap="square">
            <a:spAutoFit/>
          </a:bodyPr>
          <a:lstStyle/>
          <a:p>
            <a:pPr algn="l"/>
            <a:r>
              <a:rPr lang="en-US" b="1" i="0" dirty="0">
                <a:solidFill>
                  <a:srgbClr val="000000"/>
                </a:solidFill>
                <a:effectLst/>
                <a:latin typeface="Arial" panose="020B0604020202020204" pitchFamily="34" charset="0"/>
              </a:rPr>
              <a:t>Factors influencing the cost of used construction trailers include:</a:t>
            </a:r>
          </a:p>
          <a:p>
            <a:pPr algn="l"/>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Size:</a:t>
            </a:r>
            <a:r>
              <a:rPr lang="en-US" sz="1400" b="0" i="0" dirty="0">
                <a:solidFill>
                  <a:srgbClr val="000000"/>
                </a:solidFill>
                <a:effectLst/>
                <a:latin typeface="Arial" panose="020B0604020202020204" pitchFamily="34" charset="0"/>
              </a:rPr>
              <a:t> The dimensions of the trailer are instrumental in determining the price. Larger trailers that can accommodate more equipment or personnel generally come at a higher cost.</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Condition:</a:t>
            </a:r>
            <a:r>
              <a:rPr lang="en-US" sz="1400" b="0" i="0" dirty="0">
                <a:solidFill>
                  <a:srgbClr val="000000"/>
                </a:solidFill>
                <a:effectLst/>
                <a:latin typeface="Arial" panose="020B0604020202020204" pitchFamily="34" charset="0"/>
              </a:rPr>
              <a:t> A well-maintained used trailer may command a higher price than one that exhibits signs of wear and tear. Buyers should evaluate whether they prefer a </a:t>
            </a:r>
            <a:r>
              <a:rPr lang="en-US" sz="1400" b="1" i="0" dirty="0">
                <a:solidFill>
                  <a:srgbClr val="000000"/>
                </a:solidFill>
                <a:effectLst/>
                <a:latin typeface="Arial" panose="020B0604020202020204" pitchFamily="34" charset="0"/>
              </a:rPr>
              <a:t>refurbished option</a:t>
            </a:r>
            <a:r>
              <a:rPr lang="en-US" sz="1400" b="0" i="0" dirty="0">
                <a:solidFill>
                  <a:srgbClr val="000000"/>
                </a:solidFill>
                <a:effectLst/>
                <a:latin typeface="Arial" panose="020B0604020202020204" pitchFamily="34" charset="0"/>
              </a:rPr>
              <a:t>.</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Customization:</a:t>
            </a:r>
            <a:r>
              <a:rPr lang="en-US" sz="1400" b="0" i="0" dirty="0">
                <a:solidFill>
                  <a:srgbClr val="000000"/>
                </a:solidFill>
                <a:effectLst/>
                <a:latin typeface="Arial" panose="020B0604020202020204" pitchFamily="34" charset="0"/>
              </a:rPr>
              <a:t> Modifying a trailer to meet particular business requirements—such as additional electrical outlets or enhanced insulation—can increase costs, especially if specialized features are necessary.</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Delivery Fees:</a:t>
            </a:r>
            <a:r>
              <a:rPr lang="en-US" sz="1400" b="0" i="0" dirty="0">
                <a:solidFill>
                  <a:srgbClr val="000000"/>
                </a:solidFill>
                <a:effectLst/>
                <a:latin typeface="Arial" panose="020B0604020202020204" pitchFamily="34" charset="0"/>
              </a:rPr>
              <a:t> These costs can vary depending on the distance from the seller to the buyer's location, adding another expense to the initial purchase price.</a:t>
            </a:r>
          </a:p>
        </p:txBody>
      </p:sp>
    </p:spTree>
    <p:extLst>
      <p:ext uri="{BB962C8B-B14F-4D97-AF65-F5344CB8AC3E}">
        <p14:creationId xmlns:p14="http://schemas.microsoft.com/office/powerpoint/2010/main" val="41962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4BB2-EC8C-D2EC-B293-25A95AB3D9EE}"/>
              </a:ext>
            </a:extLst>
          </p:cNvPr>
          <p:cNvSpPr>
            <a:spLocks noGrp="1"/>
          </p:cNvSpPr>
          <p:nvPr>
            <p:ph type="title"/>
          </p:nvPr>
        </p:nvSpPr>
        <p:spPr>
          <a:xfrm>
            <a:off x="133558" y="-315740"/>
            <a:ext cx="10515600" cy="1325563"/>
          </a:xfrm>
        </p:spPr>
        <p:txBody>
          <a:bodyPr/>
          <a:lstStyle/>
          <a:p>
            <a:r>
              <a:rPr lang="en-US" dirty="0"/>
              <a:t>GETTING START IS EASY AS 1,2,3</a:t>
            </a:r>
          </a:p>
        </p:txBody>
      </p:sp>
      <p:pic>
        <p:nvPicPr>
          <p:cNvPr id="4" name="Picture 3">
            <a:extLst>
              <a:ext uri="{FF2B5EF4-FFF2-40B4-BE49-F238E27FC236}">
                <a16:creationId xmlns:a16="http://schemas.microsoft.com/office/drawing/2014/main" id="{CC53F48D-2F14-8875-F885-98FA8C71E20E}"/>
              </a:ext>
            </a:extLst>
          </p:cNvPr>
          <p:cNvPicPr>
            <a:picLocks noChangeAspect="1"/>
          </p:cNvPicPr>
          <p:nvPr/>
        </p:nvPicPr>
        <p:blipFill>
          <a:blip r:embed="rId3"/>
          <a:stretch>
            <a:fillRect/>
          </a:stretch>
        </p:blipFill>
        <p:spPr>
          <a:xfrm>
            <a:off x="-135884" y="446093"/>
            <a:ext cx="4402667" cy="4452626"/>
          </a:xfrm>
          <a:prstGeom prst="rect">
            <a:avLst/>
          </a:prstGeom>
        </p:spPr>
      </p:pic>
      <p:pic>
        <p:nvPicPr>
          <p:cNvPr id="15" name="Picture 14">
            <a:extLst>
              <a:ext uri="{FF2B5EF4-FFF2-40B4-BE49-F238E27FC236}">
                <a16:creationId xmlns:a16="http://schemas.microsoft.com/office/drawing/2014/main" id="{1F769664-74E5-ADA8-8DE6-6D117BC86EC8}"/>
              </a:ext>
            </a:extLst>
          </p:cNvPr>
          <p:cNvPicPr>
            <a:picLocks noChangeAspect="1"/>
          </p:cNvPicPr>
          <p:nvPr/>
        </p:nvPicPr>
        <p:blipFill>
          <a:blip r:embed="rId4"/>
          <a:stretch>
            <a:fillRect/>
          </a:stretch>
        </p:blipFill>
        <p:spPr>
          <a:xfrm>
            <a:off x="3183006" y="26225"/>
            <a:ext cx="5083861" cy="5141550"/>
          </a:xfrm>
          <a:prstGeom prst="rect">
            <a:avLst/>
          </a:prstGeom>
        </p:spPr>
      </p:pic>
      <p:pic>
        <p:nvPicPr>
          <p:cNvPr id="17" name="Picture 16">
            <a:extLst>
              <a:ext uri="{FF2B5EF4-FFF2-40B4-BE49-F238E27FC236}">
                <a16:creationId xmlns:a16="http://schemas.microsoft.com/office/drawing/2014/main" id="{9B44C94C-A098-FFDD-24CD-FD4D5B37656C}"/>
              </a:ext>
            </a:extLst>
          </p:cNvPr>
          <p:cNvPicPr>
            <a:picLocks noChangeAspect="1"/>
          </p:cNvPicPr>
          <p:nvPr/>
        </p:nvPicPr>
        <p:blipFill>
          <a:blip r:embed="rId5"/>
          <a:stretch>
            <a:fillRect/>
          </a:stretch>
        </p:blipFill>
        <p:spPr>
          <a:xfrm>
            <a:off x="7473935" y="333143"/>
            <a:ext cx="4584507" cy="4636530"/>
          </a:xfrm>
          <a:prstGeom prst="rect">
            <a:avLst/>
          </a:prstGeom>
        </p:spPr>
      </p:pic>
      <p:sp>
        <p:nvSpPr>
          <p:cNvPr id="3" name="Rectangle 2">
            <a:extLst>
              <a:ext uri="{FF2B5EF4-FFF2-40B4-BE49-F238E27FC236}">
                <a16:creationId xmlns:a16="http://schemas.microsoft.com/office/drawing/2014/main" id="{A1D4C12A-46A6-2904-23BE-9EB80EE53EF9}"/>
              </a:ext>
            </a:extLst>
          </p:cNvPr>
          <p:cNvSpPr/>
          <p:nvPr/>
        </p:nvSpPr>
        <p:spPr>
          <a:xfrm>
            <a:off x="636140" y="3922320"/>
            <a:ext cx="3046219" cy="119966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latin typeface="Times New Roman" panose="02020603050405020304" pitchFamily="18" charset="0"/>
                <a:ea typeface="Times New Roman" panose="02020603050405020304" pitchFamily="18" charset="0"/>
              </a:rPr>
              <a:t>1-TELL US WHEN AND WHERE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Briefly, tell us when you need your mobile office and where you need it delivered.</a:t>
            </a:r>
          </a:p>
        </p:txBody>
      </p:sp>
      <p:sp>
        <p:nvSpPr>
          <p:cNvPr id="5" name="Rectangle 4">
            <a:extLst>
              <a:ext uri="{FF2B5EF4-FFF2-40B4-BE49-F238E27FC236}">
                <a16:creationId xmlns:a16="http://schemas.microsoft.com/office/drawing/2014/main" id="{A6573CFF-62FD-287A-7EF2-0DDCB6AE43F9}"/>
              </a:ext>
            </a:extLst>
          </p:cNvPr>
          <p:cNvSpPr/>
          <p:nvPr/>
        </p:nvSpPr>
        <p:spPr>
          <a:xfrm>
            <a:off x="4447741" y="3969377"/>
            <a:ext cx="2554389" cy="110554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2-GET QUOTES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Get amazing quotes only from local </a:t>
            </a:r>
            <a:r>
              <a:rPr lang="en-US" sz="1200" dirty="0">
                <a:latin typeface="Times New Roman" panose="02020603050405020304" pitchFamily="18" charset="0"/>
                <a:ea typeface="Times New Roman" panose="02020603050405020304" pitchFamily="18" charset="0"/>
              </a:rPr>
              <a:t>dealers </a:t>
            </a:r>
            <a:r>
              <a:rPr lang="en-US" sz="1200" dirty="0">
                <a:effectLst/>
                <a:latin typeface="Times New Roman" panose="02020603050405020304" pitchFamily="18" charset="0"/>
                <a:ea typeface="Times New Roman" panose="02020603050405020304" pitchFamily="18" charset="0"/>
              </a:rPr>
              <a:t>near you.</a:t>
            </a:r>
          </a:p>
        </p:txBody>
      </p:sp>
      <p:sp>
        <p:nvSpPr>
          <p:cNvPr id="10" name="Rectangle 9">
            <a:extLst>
              <a:ext uri="{FF2B5EF4-FFF2-40B4-BE49-F238E27FC236}">
                <a16:creationId xmlns:a16="http://schemas.microsoft.com/office/drawing/2014/main" id="{E53680FF-E1A8-CC7F-939D-EAB8D512C76E}"/>
              </a:ext>
            </a:extLst>
          </p:cNvPr>
          <p:cNvSpPr/>
          <p:nvPr/>
        </p:nvSpPr>
        <p:spPr>
          <a:xfrm>
            <a:off x="8500418" y="3963176"/>
            <a:ext cx="2426077" cy="110554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3-DECIDE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Pick the product that best fits your needs. Your Done!</a:t>
            </a:r>
          </a:p>
        </p:txBody>
      </p:sp>
      <p:sp>
        <p:nvSpPr>
          <p:cNvPr id="8" name="TextBox 7">
            <a:extLst>
              <a:ext uri="{FF2B5EF4-FFF2-40B4-BE49-F238E27FC236}">
                <a16:creationId xmlns:a16="http://schemas.microsoft.com/office/drawing/2014/main" id="{EBC98AFD-7608-C4F8-4490-6AA57D309A4E}"/>
              </a:ext>
            </a:extLst>
          </p:cNvPr>
          <p:cNvSpPr txBox="1"/>
          <p:nvPr/>
        </p:nvSpPr>
        <p:spPr>
          <a:xfrm>
            <a:off x="636140" y="5276591"/>
            <a:ext cx="10406107" cy="923330"/>
          </a:xfrm>
          <a:prstGeom prst="rect">
            <a:avLst/>
          </a:prstGeom>
          <a:noFill/>
        </p:spPr>
        <p:txBody>
          <a:bodyPr wrap="square">
            <a:spAutoFit/>
          </a:bodyPr>
          <a:lstStyle/>
          <a:p>
            <a:r>
              <a:rPr lang="en-US" b="1" dirty="0"/>
              <a:t>Get Your Quote Today!</a:t>
            </a:r>
          </a:p>
          <a:p>
            <a:r>
              <a:rPr lang="en-US" dirty="0"/>
              <a:t>Don’t waste time searching for overpriced alternatives. Get the best </a:t>
            </a:r>
            <a:r>
              <a:rPr lang="en-US" b="1" dirty="0"/>
              <a:t>used construction trailers</a:t>
            </a:r>
            <a:r>
              <a:rPr lang="en-US" dirty="0"/>
              <a:t> in Florida—delivered fast, at unbeatable prices. Request a free quote online to secure your trailer today!</a:t>
            </a:r>
          </a:p>
        </p:txBody>
      </p:sp>
    </p:spTree>
    <p:extLst>
      <p:ext uri="{BB962C8B-B14F-4D97-AF65-F5344CB8AC3E}">
        <p14:creationId xmlns:p14="http://schemas.microsoft.com/office/powerpoint/2010/main" val="332455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2A889B-FF57-34DE-4330-E7BF88AAEBC1}"/>
              </a:ext>
            </a:extLst>
          </p:cNvPr>
          <p:cNvSpPr/>
          <p:nvPr/>
        </p:nvSpPr>
        <p:spPr>
          <a:xfrm>
            <a:off x="0" y="0"/>
            <a:ext cx="12192000" cy="4417454"/>
          </a:xfrm>
          <a:prstGeom prst="rect">
            <a:avLst/>
          </a:prstGeom>
          <a:solidFill>
            <a:srgbClr val="1628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l"/>
            <a:r>
              <a:rPr lang="en-US" sz="4000" b="1" i="0" dirty="0">
                <a:solidFill>
                  <a:schemeClr val="bg1"/>
                </a:solidFill>
                <a:effectLst/>
                <a:latin typeface="Arial" panose="020B0604020202020204" pitchFamily="34" charset="0"/>
              </a:rPr>
              <a:t>Where Can You Find Used Construction Trailers in Florida?</a:t>
            </a:r>
          </a:p>
          <a:p>
            <a:pPr algn="ctr"/>
            <a:endParaRPr lang="en-US" sz="4000" dirty="0"/>
          </a:p>
          <a:p>
            <a:pPr algn="ctr"/>
            <a:r>
              <a:rPr lang="en-US" sz="2000" dirty="0"/>
              <a:t>TEMPORARY OFFICE SPACE | MODULAR OFFICE TRAILERS| MOBILE OFFICE CONTAINERS| PRFABRICATED OFFICES</a:t>
            </a:r>
          </a:p>
          <a:p>
            <a:pPr algn="ctr"/>
            <a:endParaRPr lang="en-US" sz="4000" dirty="0"/>
          </a:p>
        </p:txBody>
      </p:sp>
      <p:sp>
        <p:nvSpPr>
          <p:cNvPr id="6" name="Rounded Rectangle 5">
            <a:extLst>
              <a:ext uri="{FF2B5EF4-FFF2-40B4-BE49-F238E27FC236}">
                <a16:creationId xmlns:a16="http://schemas.microsoft.com/office/drawing/2014/main" id="{AA405174-43A4-6264-25AA-5AC55B8E9695}"/>
              </a:ext>
            </a:extLst>
          </p:cNvPr>
          <p:cNvSpPr/>
          <p:nvPr/>
        </p:nvSpPr>
        <p:spPr>
          <a:xfrm>
            <a:off x="2586047" y="3232434"/>
            <a:ext cx="6387921" cy="10680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SHOW ME PRICES</a:t>
            </a:r>
          </a:p>
        </p:txBody>
      </p:sp>
      <p:sp>
        <p:nvSpPr>
          <p:cNvPr id="3" name="TextBox 2">
            <a:extLst>
              <a:ext uri="{FF2B5EF4-FFF2-40B4-BE49-F238E27FC236}">
                <a16:creationId xmlns:a16="http://schemas.microsoft.com/office/drawing/2014/main" id="{0A41E350-626E-47BC-602A-CA9DF7F5D4E6}"/>
              </a:ext>
            </a:extLst>
          </p:cNvPr>
          <p:cNvSpPr txBox="1"/>
          <p:nvPr/>
        </p:nvSpPr>
        <p:spPr>
          <a:xfrm>
            <a:off x="129834" y="4747336"/>
            <a:ext cx="11300345" cy="2308324"/>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If one is located in Orlando, FL, and seeks to acquire </a:t>
            </a:r>
            <a:r>
              <a:rPr lang="en-US" b="1" i="0" dirty="0">
                <a:solidFill>
                  <a:srgbClr val="000000"/>
                </a:solidFill>
                <a:effectLst/>
                <a:latin typeface="Arial" panose="020B0604020202020204" pitchFamily="34" charset="0"/>
              </a:rPr>
              <a:t>used construction trailers</a:t>
            </a:r>
            <a:r>
              <a:rPr lang="en-US" b="0" i="0" dirty="0">
                <a:solidFill>
                  <a:srgbClr val="000000"/>
                </a:solidFill>
                <a:effectLst/>
                <a:latin typeface="Arial" panose="020B0604020202020204" pitchFamily="34" charset="0"/>
              </a:rPr>
              <a:t>, there are several avenues to consider that can effectively provide access to </a:t>
            </a:r>
            <a:r>
              <a:rPr lang="en-US" b="1" i="0" dirty="0">
                <a:solidFill>
                  <a:srgbClr val="000000"/>
                </a:solidFill>
                <a:effectLst/>
                <a:latin typeface="Arial" panose="020B0604020202020204" pitchFamily="34" charset="0"/>
              </a:rPr>
              <a:t>affordable solutions</a:t>
            </a:r>
            <a:r>
              <a:rPr lang="en-US" b="0" i="0" dirty="0">
                <a:solidFill>
                  <a:srgbClr val="000000"/>
                </a:solidFill>
                <a:effectLst/>
                <a:latin typeface="Arial" panose="020B0604020202020204" pitchFamily="34" charset="0"/>
              </a:rPr>
              <a:t>. Online marketplaces have emerged as a prevalent option for locating used office trailers, offering a diverse range of choices for potential buyers.</a:t>
            </a:r>
          </a:p>
          <a:p>
            <a:pPr algn="l"/>
            <a:r>
              <a:rPr lang="en-US" b="0" i="0" dirty="0">
                <a:solidFill>
                  <a:srgbClr val="000000"/>
                </a:solidFill>
                <a:effectLst/>
                <a:latin typeface="Arial" panose="020B0604020202020204" pitchFamily="34" charset="0"/>
              </a:rPr>
              <a:t>Furthermore, local classifieds and auctions frequently include listings for used trailers, presenting opportunities for direct price negotiations with sellers. Each of these channels offers the potential for </a:t>
            </a:r>
            <a:r>
              <a:rPr lang="en-US" b="1" i="0" dirty="0">
                <a:solidFill>
                  <a:srgbClr val="000000"/>
                </a:solidFill>
                <a:effectLst/>
                <a:latin typeface="Arial" panose="020B0604020202020204" pitchFamily="34" charset="0"/>
              </a:rPr>
              <a:t>considerable savings</a:t>
            </a:r>
            <a:r>
              <a:rPr lang="en-US" b="0" i="0" dirty="0">
                <a:solidFill>
                  <a:srgbClr val="000000"/>
                </a:solidFill>
                <a:effectLst/>
                <a:latin typeface="Arial" panose="020B0604020202020204" pitchFamily="34" charset="0"/>
              </a:rPr>
              <a:t>, particularly for those who remain attentive to rental costs and available options.</a:t>
            </a:r>
          </a:p>
          <a:p>
            <a:br>
              <a:rPr lang="en-US" dirty="0"/>
            </a:br>
            <a:endParaRPr lang="en-US" dirty="0"/>
          </a:p>
        </p:txBody>
      </p:sp>
    </p:spTree>
    <p:extLst>
      <p:ext uri="{BB962C8B-B14F-4D97-AF65-F5344CB8AC3E}">
        <p14:creationId xmlns:p14="http://schemas.microsoft.com/office/powerpoint/2010/main" val="226064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FBA623-AA70-E02F-2A8D-DDB5C5319993}"/>
              </a:ext>
            </a:extLst>
          </p:cNvPr>
          <p:cNvSpPr txBox="1"/>
          <p:nvPr/>
        </p:nvSpPr>
        <p:spPr>
          <a:xfrm>
            <a:off x="266132" y="0"/>
            <a:ext cx="5384042" cy="6986528"/>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Online Marketplaces</a:t>
            </a:r>
          </a:p>
          <a:p>
            <a:pPr algn="l"/>
            <a:endParaRPr lang="en-US" sz="1400" b="1" i="0" dirty="0">
              <a:solidFill>
                <a:srgbClr val="424562"/>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Online marketplaces have emerged as a primary resource for individuals seeking to purchase </a:t>
            </a:r>
            <a:r>
              <a:rPr lang="en-US" sz="1400" b="1" i="0" dirty="0">
                <a:solidFill>
                  <a:srgbClr val="000000"/>
                </a:solidFill>
                <a:effectLst/>
                <a:latin typeface="Arial" panose="020B0604020202020204" pitchFamily="34" charset="0"/>
              </a:rPr>
              <a:t>used office trailers in Florida</a:t>
            </a:r>
            <a:r>
              <a:rPr lang="en-US" sz="1400" b="0" i="0" dirty="0">
                <a:solidFill>
                  <a:srgbClr val="000000"/>
                </a:solidFill>
                <a:effectLst/>
                <a:latin typeface="Arial" panose="020B0604020202020204" pitchFamily="34" charset="0"/>
              </a:rPr>
              <a:t>, providing a diverse array of buying options that cater to various requirements. Websites specializing in </a:t>
            </a:r>
            <a:r>
              <a:rPr lang="en-US" sz="1400" b="1" i="0" dirty="0">
                <a:solidFill>
                  <a:srgbClr val="000000"/>
                </a:solidFill>
                <a:effectLst/>
                <a:latin typeface="Arial" panose="020B0604020202020204" pitchFamily="34" charset="0"/>
              </a:rPr>
              <a:t>construction supplies</a:t>
            </a:r>
            <a:r>
              <a:rPr lang="en-US" sz="1400" b="0" i="0" dirty="0">
                <a:solidFill>
                  <a:srgbClr val="000000"/>
                </a:solidFill>
                <a:effectLst/>
                <a:latin typeface="Arial" panose="020B0604020202020204" pitchFamily="34" charset="0"/>
              </a:rPr>
              <a:t> typically feature dedicated sections for </a:t>
            </a:r>
            <a:r>
              <a:rPr lang="en-US" sz="1400" b="1" i="0" dirty="0">
                <a:solidFill>
                  <a:srgbClr val="000000"/>
                </a:solidFill>
                <a:effectLst/>
                <a:latin typeface="Arial" panose="020B0604020202020204" pitchFamily="34" charset="0"/>
              </a:rPr>
              <a:t>mobile offices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portable buildings</a:t>
            </a:r>
            <a:r>
              <a:rPr lang="en-US" sz="1400" b="0" i="0" dirty="0">
                <a:solidFill>
                  <a:srgbClr val="000000"/>
                </a:solidFill>
                <a:effectLst/>
                <a:latin typeface="Arial" panose="020B0604020202020204" pitchFamily="34" charset="0"/>
              </a:rPr>
              <a:t>, thereby facilitating price and feature comparisons. This approach enables prospective buyers to examine multiple listings from the comfort of their homes, assisting them in making informed decisions regarding their temporary office space needs.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Along with the convenience offered, online platforms foster connections with </a:t>
            </a:r>
            <a:r>
              <a:rPr lang="en-US" sz="1400" b="1" i="0" dirty="0">
                <a:solidFill>
                  <a:srgbClr val="000000"/>
                </a:solidFill>
                <a:effectLst/>
                <a:latin typeface="Arial" panose="020B0604020202020204" pitchFamily="34" charset="0"/>
              </a:rPr>
              <a:t>reputable sellers</a:t>
            </a:r>
            <a:r>
              <a:rPr lang="en-US" sz="1400" b="0" i="0" dirty="0">
                <a:solidFill>
                  <a:srgbClr val="000000"/>
                </a:solidFill>
                <a:effectLst/>
                <a:latin typeface="Arial" panose="020B0604020202020204" pitchFamily="34" charset="0"/>
              </a:rPr>
              <a:t>, thereby enhancing trust in transactions.</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0" i="0" dirty="0">
                <a:solidFill>
                  <a:srgbClr val="000000"/>
                </a:solidFill>
                <a:effectLst/>
                <a:latin typeface="Arial" panose="020B0604020202020204" pitchFamily="34" charset="0"/>
              </a:rPr>
              <a:t>Among the prominent websites are </a:t>
            </a:r>
            <a:r>
              <a:rPr lang="en-US" sz="1400" b="1" i="0" dirty="0">
                <a:solidFill>
                  <a:srgbClr val="000000"/>
                </a:solidFill>
                <a:effectLst/>
                <a:latin typeface="Arial" panose="020B0604020202020204" pitchFamily="34" charset="0"/>
              </a:rPr>
              <a:t>Craigslist, eBay</a:t>
            </a:r>
            <a:r>
              <a:rPr lang="en-US" sz="1400" b="0" i="0" dirty="0">
                <a:solidFill>
                  <a:srgbClr val="000000"/>
                </a:solidFill>
                <a:effectLst/>
                <a:latin typeface="Arial" panose="020B0604020202020204" pitchFamily="34" charset="0"/>
              </a:rPr>
              <a:t>, and specialized construction supply hubs, which list both new and used options.</a:t>
            </a:r>
          </a:p>
          <a:p>
            <a:pPr algn="l">
              <a:buFont typeface="Arial" panose="020B0604020202020204" pitchFamily="34" charset="0"/>
              <a:buChar char="•"/>
            </a:pPr>
            <a:r>
              <a:rPr lang="en-US" sz="1400" b="0" i="0" dirty="0">
                <a:solidFill>
                  <a:srgbClr val="000000"/>
                </a:solidFill>
                <a:effectLst/>
                <a:latin typeface="Arial" panose="020B0604020202020204" pitchFamily="34" charset="0"/>
              </a:rPr>
              <a:t>Buyers have the ability to filter searches by </a:t>
            </a:r>
            <a:r>
              <a:rPr lang="en-US" sz="1400" b="1" i="0" dirty="0">
                <a:solidFill>
                  <a:srgbClr val="000000"/>
                </a:solidFill>
                <a:effectLst/>
                <a:latin typeface="Arial" panose="020B0604020202020204" pitchFamily="34" charset="0"/>
              </a:rPr>
              <a:t>condition, size,</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price range</a:t>
            </a:r>
            <a:r>
              <a:rPr lang="en-US" sz="1400" b="0" i="0" dirty="0">
                <a:solidFill>
                  <a:srgbClr val="000000"/>
                </a:solidFill>
                <a:effectLst/>
                <a:latin typeface="Arial" panose="020B0604020202020204" pitchFamily="34" charset="0"/>
              </a:rPr>
              <a:t>, allowing them to identify the most suitable trailer for their project.</a:t>
            </a:r>
          </a:p>
          <a:p>
            <a:pPr algn="l">
              <a:buFont typeface="Arial" panose="020B0604020202020204" pitchFamily="34" charset="0"/>
              <a:buChar char="•"/>
            </a:pPr>
            <a:r>
              <a:rPr lang="en-US" sz="1400" b="0" i="0" dirty="0">
                <a:solidFill>
                  <a:srgbClr val="000000"/>
                </a:solidFill>
                <a:effectLst/>
                <a:latin typeface="Arial" panose="020B0604020202020204" pitchFamily="34" charset="0"/>
              </a:rPr>
              <a:t>It is also common for sellers to provide details about previous usage and any modifications made, offering potential buyers </a:t>
            </a:r>
            <a:r>
              <a:rPr lang="en-US" sz="1400" b="1" i="0" dirty="0">
                <a:solidFill>
                  <a:srgbClr val="000000"/>
                </a:solidFill>
                <a:effectLst/>
                <a:latin typeface="Arial" panose="020B0604020202020204" pitchFamily="34" charset="0"/>
              </a:rPr>
              <a:t>comprehensive insights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Utilizing these online marketplaces can result in significant </a:t>
            </a:r>
            <a:r>
              <a:rPr lang="en-US" sz="1400" b="1" i="0" dirty="0">
                <a:solidFill>
                  <a:srgbClr val="000000"/>
                </a:solidFill>
                <a:effectLst/>
                <a:latin typeface="Arial" panose="020B0604020202020204" pitchFamily="34" charset="0"/>
              </a:rPr>
              <a:t>cost savings</a:t>
            </a:r>
            <a:r>
              <a:rPr lang="en-US" sz="1400" b="0" i="0" dirty="0">
                <a:solidFill>
                  <a:srgbClr val="000000"/>
                </a:solidFill>
                <a:effectLst/>
                <a:latin typeface="Arial" panose="020B0604020202020204" pitchFamily="34" charset="0"/>
              </a:rPr>
              <a:t>, as many listings feature competitive prices that are not always accessible through traditional dealerships. Consequently, it is advisable for buyers to routinely monitor these platforms to discover the </a:t>
            </a:r>
            <a:r>
              <a:rPr lang="en-US" sz="1400" b="1" i="0" dirty="0">
                <a:solidFill>
                  <a:srgbClr val="000000"/>
                </a:solidFill>
                <a:effectLst/>
                <a:latin typeface="Arial" panose="020B0604020202020204" pitchFamily="34" charset="0"/>
              </a:rPr>
              <a:t>best deals</a:t>
            </a:r>
            <a:r>
              <a:rPr lang="en-US" sz="1400" b="0" i="0" dirty="0">
                <a:solidFill>
                  <a:srgbClr val="000000"/>
                </a:solidFill>
                <a:effectLst/>
                <a:latin typeface="Arial" panose="020B0604020202020204" pitchFamily="34" charset="0"/>
              </a:rPr>
              <a:t> and selections available in the market.</a:t>
            </a:r>
          </a:p>
        </p:txBody>
      </p:sp>
      <p:pic>
        <p:nvPicPr>
          <p:cNvPr id="6" name="Picture 5">
            <a:extLst>
              <a:ext uri="{FF2B5EF4-FFF2-40B4-BE49-F238E27FC236}">
                <a16:creationId xmlns:a16="http://schemas.microsoft.com/office/drawing/2014/main" id="{EED211AF-55E5-48F5-8C46-68560601F94F}"/>
              </a:ext>
            </a:extLst>
          </p:cNvPr>
          <p:cNvPicPr>
            <a:picLocks noChangeAspect="1"/>
          </p:cNvPicPr>
          <p:nvPr/>
        </p:nvPicPr>
        <p:blipFill>
          <a:blip r:embed="rId2"/>
          <a:stretch>
            <a:fillRect/>
          </a:stretch>
        </p:blipFill>
        <p:spPr>
          <a:xfrm>
            <a:off x="5886225" y="1780572"/>
            <a:ext cx="5887243" cy="3296856"/>
          </a:xfrm>
          <a:prstGeom prst="rect">
            <a:avLst/>
          </a:prstGeom>
        </p:spPr>
      </p:pic>
    </p:spTree>
    <p:extLst>
      <p:ext uri="{BB962C8B-B14F-4D97-AF65-F5344CB8AC3E}">
        <p14:creationId xmlns:p14="http://schemas.microsoft.com/office/powerpoint/2010/main" val="316657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FBA623-AA70-E02F-2A8D-DDB5C5319993}"/>
              </a:ext>
            </a:extLst>
          </p:cNvPr>
          <p:cNvSpPr txBox="1"/>
          <p:nvPr/>
        </p:nvSpPr>
        <p:spPr>
          <a:xfrm>
            <a:off x="6489511" y="-37531"/>
            <a:ext cx="5384042" cy="7201972"/>
          </a:xfrm>
          <a:prstGeom prst="rect">
            <a:avLst/>
          </a:prstGeom>
          <a:noFill/>
        </p:spPr>
        <p:txBody>
          <a:bodyPr wrap="square">
            <a:spAutoFit/>
          </a:bodyPr>
          <a:lstStyle/>
          <a:p>
            <a:pPr algn="l"/>
            <a:r>
              <a:rPr lang="en-US" b="1" i="0" dirty="0">
                <a:solidFill>
                  <a:srgbClr val="424562"/>
                </a:solidFill>
                <a:effectLst/>
                <a:latin typeface="Arial" panose="020B0604020202020204" pitchFamily="34" charset="0"/>
              </a:rPr>
              <a:t>Local Classifieds</a:t>
            </a:r>
          </a:p>
          <a:p>
            <a:pPr algn="l"/>
            <a:endParaRPr lang="en-US" sz="1400" b="1" i="0" dirty="0">
              <a:solidFill>
                <a:srgbClr val="424562"/>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Local classifieds represent a viable option for locating </a:t>
            </a:r>
            <a:r>
              <a:rPr lang="en-US" sz="1400" b="1" i="0" dirty="0">
                <a:solidFill>
                  <a:srgbClr val="000000"/>
                </a:solidFill>
                <a:effectLst/>
                <a:latin typeface="Arial" panose="020B0604020202020204" pitchFamily="34" charset="0"/>
              </a:rPr>
              <a:t>used trailers</a:t>
            </a:r>
            <a:r>
              <a:rPr lang="en-US" sz="1400" b="0" i="0" dirty="0">
                <a:solidFill>
                  <a:srgbClr val="000000"/>
                </a:solidFill>
                <a:effectLst/>
                <a:latin typeface="Arial" panose="020B0604020202020204" pitchFamily="34" charset="0"/>
              </a:rPr>
              <a:t> in Orlando, FL, offering community listings that may not be accessible on larger online platforms. These local resources frequently feature sellers eager to quickly sell their </a:t>
            </a:r>
            <a:r>
              <a:rPr lang="en-US" sz="1400" b="1" i="0" dirty="0">
                <a:solidFill>
                  <a:srgbClr val="000000"/>
                </a:solidFill>
                <a:effectLst/>
                <a:latin typeface="Arial" panose="020B0604020202020204" pitchFamily="34" charset="0"/>
              </a:rPr>
              <a:t>used office trailers</a:t>
            </a:r>
            <a:r>
              <a:rPr lang="en-US" sz="1400" b="0" i="0" dirty="0">
                <a:solidFill>
                  <a:srgbClr val="000000"/>
                </a:solidFill>
                <a:effectLst/>
                <a:latin typeface="Arial" panose="020B0604020202020204" pitchFamily="34" charset="0"/>
              </a:rPr>
              <a:t> at competitive prices, potentially leading to more favorable deals for buyers. By regularly consulting </a:t>
            </a:r>
            <a:r>
              <a:rPr lang="en-US" sz="1400" b="1" i="0" dirty="0">
                <a:solidFill>
                  <a:srgbClr val="000000"/>
                </a:solidFill>
                <a:effectLst/>
                <a:latin typeface="Arial" panose="020B0604020202020204" pitchFamily="34" charset="0"/>
              </a:rPr>
              <a:t>local newspapers, community boards,</a:t>
            </a:r>
            <a:r>
              <a:rPr lang="en-US" sz="1400" b="0" i="0" dirty="0">
                <a:solidFill>
                  <a:srgbClr val="000000"/>
                </a:solidFill>
                <a:effectLst/>
                <a:latin typeface="Arial" panose="020B0604020202020204" pitchFamily="34" charset="0"/>
              </a:rPr>
              <a:t> and </a:t>
            </a:r>
            <a:r>
              <a:rPr lang="en-US" sz="1400" b="1" i="0" dirty="0">
                <a:solidFill>
                  <a:srgbClr val="000000"/>
                </a:solidFill>
                <a:effectLst/>
                <a:latin typeface="Arial" panose="020B0604020202020204" pitchFamily="34" charset="0"/>
              </a:rPr>
              <a:t>specialized websites</a:t>
            </a:r>
            <a:r>
              <a:rPr lang="en-US" sz="1400" b="0" i="0" dirty="0">
                <a:solidFill>
                  <a:srgbClr val="000000"/>
                </a:solidFill>
                <a:effectLst/>
                <a:latin typeface="Arial" panose="020B0604020202020204" pitchFamily="34" charset="0"/>
              </a:rPr>
              <a:t>, individuals can discover hidden opportunities that fulfill their temporary office space requirements.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Engaging with local classifieds not only promotes a sense of community but also facilitates personalized transactions. Buyers have the opportunity to interact directly with sellers, enabling them to pose questions, negotiate prices, and inspect the trailers in person prior to finalizing a purchase. This face-to-face interaction fosters a better understanding and trust, often culminating in a smoother buying process.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Furthermore, sellers who utilize local classifieds typically possess a strong incentive to price their items competitively, as they aim for quick sales rather than prolonged listings. Consequently, this environment can be advantageous for buyers seeking </a:t>
            </a:r>
            <a:r>
              <a:rPr lang="en-US" sz="1400" b="1" i="0" dirty="0">
                <a:solidFill>
                  <a:srgbClr val="000000"/>
                </a:solidFill>
                <a:effectLst/>
                <a:latin typeface="Arial" panose="020B0604020202020204" pitchFamily="34" charset="0"/>
              </a:rPr>
              <a:t>cost-effective solutions</a:t>
            </a:r>
            <a:r>
              <a:rPr lang="en-US" sz="1400" b="0" i="0" dirty="0">
                <a:solidFill>
                  <a:srgbClr val="000000"/>
                </a:solidFill>
                <a:effectLst/>
                <a:latin typeface="Arial" panose="020B0604020202020204" pitchFamily="34" charset="0"/>
              </a:rPr>
              <a:t>.</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Access to exclusive local listings</a:t>
            </a:r>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Opportunity to negotiate directly with sellers</a:t>
            </a:r>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Potential savings through competitive pricing</a:t>
            </a:r>
            <a:endParaRPr lang="en-US" sz="1400" b="0" i="0" dirty="0">
              <a:solidFill>
                <a:srgbClr val="000000"/>
              </a:solidFill>
              <a:effectLst/>
              <a:latin typeface="Arial" panose="020B0604020202020204" pitchFamily="34" charset="0"/>
            </a:endParaRP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By exploring these platforms, individuals may find the ideal trailer that meets their budget and preferences while concurrently supporting local sellers.</a:t>
            </a:r>
          </a:p>
        </p:txBody>
      </p:sp>
      <p:pic>
        <p:nvPicPr>
          <p:cNvPr id="6" name="Picture 5">
            <a:extLst>
              <a:ext uri="{FF2B5EF4-FFF2-40B4-BE49-F238E27FC236}">
                <a16:creationId xmlns:a16="http://schemas.microsoft.com/office/drawing/2014/main" id="{EED211AF-55E5-48F5-8C46-68560601F94F}"/>
              </a:ext>
            </a:extLst>
          </p:cNvPr>
          <p:cNvPicPr>
            <a:picLocks noChangeAspect="1"/>
          </p:cNvPicPr>
          <p:nvPr/>
        </p:nvPicPr>
        <p:blipFill>
          <a:blip r:embed="rId2"/>
          <a:stretch>
            <a:fillRect/>
          </a:stretch>
        </p:blipFill>
        <p:spPr>
          <a:xfrm>
            <a:off x="632976" y="1583139"/>
            <a:ext cx="4753170" cy="2661775"/>
          </a:xfrm>
          <a:prstGeom prst="rect">
            <a:avLst/>
          </a:prstGeom>
        </p:spPr>
      </p:pic>
    </p:spTree>
    <p:extLst>
      <p:ext uri="{BB962C8B-B14F-4D97-AF65-F5344CB8AC3E}">
        <p14:creationId xmlns:p14="http://schemas.microsoft.com/office/powerpoint/2010/main" val="199937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FBA623-AA70-E02F-2A8D-DDB5C5319993}"/>
              </a:ext>
            </a:extLst>
          </p:cNvPr>
          <p:cNvSpPr txBox="1"/>
          <p:nvPr/>
        </p:nvSpPr>
        <p:spPr>
          <a:xfrm>
            <a:off x="266132" y="0"/>
            <a:ext cx="5887242" cy="6986528"/>
          </a:xfrm>
          <a:prstGeom prst="rect">
            <a:avLst/>
          </a:prstGeom>
          <a:noFill/>
        </p:spPr>
        <p:txBody>
          <a:bodyPr wrap="square">
            <a:spAutoFit/>
          </a:bodyPr>
          <a:lstStyle/>
          <a:p>
            <a:pPr algn="l"/>
            <a:r>
              <a:rPr lang="en-US" sz="1600" b="1" i="0" dirty="0">
                <a:solidFill>
                  <a:srgbClr val="424562"/>
                </a:solidFill>
                <a:effectLst/>
                <a:latin typeface="Arial" panose="020B0604020202020204" pitchFamily="34" charset="0"/>
              </a:rPr>
              <a:t>Auctions</a:t>
            </a:r>
          </a:p>
          <a:p>
            <a:pPr algn="l"/>
            <a:endParaRPr lang="en-US" sz="1200" b="1" i="0" dirty="0">
              <a:solidFill>
                <a:srgbClr val="424562"/>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Participating in auctions can serve as an effective method for acquiring used trailers at reduced prices, particularly in </a:t>
            </a:r>
            <a:r>
              <a:rPr lang="en-US" sz="1400" b="1" i="0" dirty="0">
                <a:solidFill>
                  <a:srgbClr val="000000"/>
                </a:solidFill>
                <a:effectLst/>
                <a:latin typeface="Arial" panose="020B0604020202020204" pitchFamily="34" charset="0"/>
              </a:rPr>
              <a:t>Florida</a:t>
            </a:r>
            <a:r>
              <a:rPr lang="en-US" sz="1400" b="0" i="0" dirty="0">
                <a:solidFill>
                  <a:srgbClr val="000000"/>
                </a:solidFill>
                <a:effectLst/>
                <a:latin typeface="Arial" panose="020B0604020202020204" pitchFamily="34" charset="0"/>
              </a:rPr>
              <a:t>, where numerous auctions cater to construction and real estate requirements. Bidding on office trailers can yield substantial savings, as items are typically sold to the </a:t>
            </a:r>
            <a:r>
              <a:rPr lang="en-US" sz="1400" b="1" i="0" dirty="0">
                <a:solidFill>
                  <a:srgbClr val="000000"/>
                </a:solidFill>
                <a:effectLst/>
                <a:latin typeface="Arial" panose="020B0604020202020204" pitchFamily="34" charset="0"/>
              </a:rPr>
              <a:t>highest bidder</a:t>
            </a:r>
            <a:r>
              <a:rPr lang="en-US" sz="1400" b="0" i="0" dirty="0">
                <a:solidFill>
                  <a:srgbClr val="000000"/>
                </a:solidFill>
                <a:effectLst/>
                <a:latin typeface="Arial" panose="020B0604020202020204" pitchFamily="34" charset="0"/>
              </a:rPr>
              <a:t>. Auctions offer a transparent environment, allowing buyers to assess the condition of the trailers prior to placing bids, thereby establishing a reliable avenue for acquiring quality used office trailers.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To fully appreciate how auctions function, it is essential to understand the </a:t>
            </a:r>
            <a:r>
              <a:rPr lang="en-US" sz="1400" b="1" i="0" dirty="0">
                <a:solidFill>
                  <a:srgbClr val="000000"/>
                </a:solidFill>
                <a:effectLst/>
                <a:latin typeface="Arial" panose="020B0604020202020204" pitchFamily="34" charset="0"/>
              </a:rPr>
              <a:t>bidding mechanisms involved</a:t>
            </a:r>
            <a:r>
              <a:rPr lang="en-US" sz="1400" b="0" i="0" dirty="0">
                <a:solidFill>
                  <a:srgbClr val="000000"/>
                </a:solidFill>
                <a:effectLst/>
                <a:latin typeface="Arial" panose="020B0604020202020204" pitchFamily="34" charset="0"/>
              </a:rPr>
              <a:t>, which can significantly enhance the overall experience and ensure a sound investment. Many participants discover that the thrill of bidding not only results in competitive pricing but also cultivates a sense of community among buyers.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The following points outline the key benefits of participating in auctions:</a:t>
            </a:r>
          </a:p>
          <a:p>
            <a:pPr algn="l"/>
            <a:endParaRPr lang="en-US" sz="1400" b="0" i="0" dirty="0">
              <a:solidFill>
                <a:srgbClr val="000000"/>
              </a:solidFill>
              <a:effectLst/>
              <a:latin typeface="Arial" panose="020B0604020202020204" pitchFamily="34" charset="0"/>
            </a:endParaRPr>
          </a:p>
          <a:p>
            <a:pPr algn="l">
              <a:buFont typeface="Arial" panose="020B0604020202020204" pitchFamily="34" charset="0"/>
              <a:buChar char="•"/>
            </a:pPr>
            <a:r>
              <a:rPr lang="en-US" sz="1400" b="1" i="0" dirty="0">
                <a:solidFill>
                  <a:srgbClr val="000000"/>
                </a:solidFill>
                <a:effectLst/>
                <a:latin typeface="Arial" panose="020B0604020202020204" pitchFamily="34" charset="0"/>
              </a:rPr>
              <a:t>Cost-Effectiveness:</a:t>
            </a:r>
            <a:r>
              <a:rPr lang="en-US" sz="1400" b="0" i="0" dirty="0">
                <a:solidFill>
                  <a:srgbClr val="000000"/>
                </a:solidFill>
                <a:effectLst/>
                <a:latin typeface="Arial" panose="020B0604020202020204" pitchFamily="34" charset="0"/>
              </a:rPr>
              <a:t> Used trailers are often available at prices below market value, primarily due to the competitive nature of the bidding process.</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Transparency:</a:t>
            </a:r>
            <a:r>
              <a:rPr lang="en-US" sz="1400" b="0" i="0" dirty="0">
                <a:solidFill>
                  <a:srgbClr val="000000"/>
                </a:solidFill>
                <a:effectLst/>
                <a:latin typeface="Arial" panose="020B0604020202020204" pitchFamily="34" charset="0"/>
              </a:rPr>
              <a:t> Auctions typically permit prospective buyers to inspect the condition of each office trailer, providing reassurance regarding the quality of their purchase.</a:t>
            </a:r>
          </a:p>
          <a:p>
            <a:pPr algn="l">
              <a:buFont typeface="Arial" panose="020B0604020202020204" pitchFamily="34" charset="0"/>
              <a:buChar char="•"/>
            </a:pPr>
            <a:r>
              <a:rPr lang="en-US" sz="1400" b="1" i="0" dirty="0">
                <a:solidFill>
                  <a:srgbClr val="000000"/>
                </a:solidFill>
                <a:effectLst/>
                <a:latin typeface="Arial" panose="020B0604020202020204" pitchFamily="34" charset="0"/>
              </a:rPr>
              <a:t>Diverse Selection:</a:t>
            </a:r>
            <a:r>
              <a:rPr lang="en-US" sz="1400" b="0" i="0" dirty="0">
                <a:solidFill>
                  <a:srgbClr val="000000"/>
                </a:solidFill>
                <a:effectLst/>
                <a:latin typeface="Arial" panose="020B0604020202020204" pitchFamily="34" charset="0"/>
              </a:rPr>
              <a:t> Auctions frequently showcase a wide range of used trailers, accommodating various needs and budgets, thus offering buyers an expanded array of choices.</a:t>
            </a:r>
          </a:p>
          <a:p>
            <a:pPr algn="l"/>
            <a:endParaRPr lang="en-US" sz="1400" b="0" i="0" dirty="0">
              <a:solidFill>
                <a:srgbClr val="000000"/>
              </a:solidFill>
              <a:effectLst/>
              <a:latin typeface="Arial" panose="020B0604020202020204" pitchFamily="34" charset="0"/>
            </a:endParaRPr>
          </a:p>
          <a:p>
            <a:pPr algn="l"/>
            <a:r>
              <a:rPr lang="en-US" sz="1400" b="0" i="0" dirty="0">
                <a:solidFill>
                  <a:srgbClr val="000000"/>
                </a:solidFill>
                <a:effectLst/>
                <a:latin typeface="Arial" panose="020B0604020202020204" pitchFamily="34" charset="0"/>
              </a:rPr>
              <a:t>In summary, engaging in the dynamic environment of auctions can represent a prudent decision for individuals seeking </a:t>
            </a:r>
            <a:r>
              <a:rPr lang="en-US" sz="1400" b="1" i="0" dirty="0">
                <a:solidFill>
                  <a:srgbClr val="000000"/>
                </a:solidFill>
                <a:effectLst/>
                <a:latin typeface="Arial" panose="020B0604020202020204" pitchFamily="34" charset="0"/>
              </a:rPr>
              <a:t>office trailer sales</a:t>
            </a:r>
            <a:r>
              <a:rPr lang="en-US" sz="1400" b="0" i="0" dirty="0">
                <a:solidFill>
                  <a:srgbClr val="000000"/>
                </a:solidFill>
                <a:effectLst/>
                <a:latin typeface="Arial" panose="020B0604020202020204" pitchFamily="34" charset="0"/>
              </a:rPr>
              <a:t> and effective strategies for securing used trailers.</a:t>
            </a:r>
          </a:p>
        </p:txBody>
      </p:sp>
      <p:pic>
        <p:nvPicPr>
          <p:cNvPr id="6" name="Picture 5">
            <a:extLst>
              <a:ext uri="{FF2B5EF4-FFF2-40B4-BE49-F238E27FC236}">
                <a16:creationId xmlns:a16="http://schemas.microsoft.com/office/drawing/2014/main" id="{EED211AF-55E5-48F5-8C46-68560601F94F}"/>
              </a:ext>
            </a:extLst>
          </p:cNvPr>
          <p:cNvPicPr>
            <a:picLocks noChangeAspect="1"/>
          </p:cNvPicPr>
          <p:nvPr/>
        </p:nvPicPr>
        <p:blipFill>
          <a:blip r:embed="rId2"/>
          <a:stretch>
            <a:fillRect/>
          </a:stretch>
        </p:blipFill>
        <p:spPr>
          <a:xfrm>
            <a:off x="6304757" y="1780572"/>
            <a:ext cx="5887243" cy="3296856"/>
          </a:xfrm>
          <a:prstGeom prst="rect">
            <a:avLst/>
          </a:prstGeom>
        </p:spPr>
      </p:pic>
    </p:spTree>
    <p:extLst>
      <p:ext uri="{BB962C8B-B14F-4D97-AF65-F5344CB8AC3E}">
        <p14:creationId xmlns:p14="http://schemas.microsoft.com/office/powerpoint/2010/main" val="136896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7259</TotalTime>
  <Words>5040</Words>
  <Application>Microsoft Macintosh PowerPoint</Application>
  <PresentationFormat>Widescreen</PresentationFormat>
  <Paragraphs>357</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GETTING START IS EASY AS 1,2,3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dc:creator>
  <cp:lastModifiedBy>Mike C</cp:lastModifiedBy>
  <cp:revision>106</cp:revision>
  <dcterms:created xsi:type="dcterms:W3CDTF">2022-06-13T01:05:57Z</dcterms:created>
  <dcterms:modified xsi:type="dcterms:W3CDTF">2025-03-04T20:55:04Z</dcterms:modified>
</cp:coreProperties>
</file>